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theme/theme4.xml" ContentType="application/vnd.openxmlformats-officedocument.theme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5.xml" ContentType="application/vnd.openxmlformats-officedocument.theme+xml"/>
  <Override PartName="/ppt/slideLayouts/slideLayout7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3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notesSlides/notesSlide9.xml" ContentType="application/vnd.openxmlformats-officedocument.presentationml.notesSlide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2" r:id="rId1"/>
    <p:sldMasterId id="2147483673" r:id="rId2"/>
    <p:sldMasterId id="2147483676" r:id="rId3"/>
    <p:sldMasterId id="2147483680" r:id="rId4"/>
    <p:sldMasterId id="2147483678" r:id="rId5"/>
    <p:sldMasterId id="2147483686" r:id="rId6"/>
  </p:sldMasterIdLst>
  <p:notesMasterIdLst>
    <p:notesMasterId r:id="rId34"/>
  </p:notesMasterIdLst>
  <p:sldIdLst>
    <p:sldId id="269" r:id="rId7"/>
    <p:sldId id="263" r:id="rId8"/>
    <p:sldId id="264" r:id="rId9"/>
    <p:sldId id="271" r:id="rId10"/>
    <p:sldId id="278" r:id="rId11"/>
    <p:sldId id="288" r:id="rId12"/>
    <p:sldId id="290" r:id="rId13"/>
    <p:sldId id="289" r:id="rId14"/>
    <p:sldId id="296" r:id="rId15"/>
    <p:sldId id="281" r:id="rId16"/>
    <p:sldId id="300" r:id="rId17"/>
    <p:sldId id="283" r:id="rId18"/>
    <p:sldId id="266" r:id="rId19"/>
    <p:sldId id="277" r:id="rId20"/>
    <p:sldId id="285" r:id="rId21"/>
    <p:sldId id="297" r:id="rId22"/>
    <p:sldId id="286" r:id="rId23"/>
    <p:sldId id="287" r:id="rId24"/>
    <p:sldId id="292" r:id="rId25"/>
    <p:sldId id="295" r:id="rId26"/>
    <p:sldId id="293" r:id="rId27"/>
    <p:sldId id="294" r:id="rId28"/>
    <p:sldId id="276" r:id="rId29"/>
    <p:sldId id="298" r:id="rId30"/>
    <p:sldId id="299" r:id="rId31"/>
    <p:sldId id="275" r:id="rId32"/>
    <p:sldId id="272" r:id="rId33"/>
  </p:sldIdLst>
  <p:sldSz cx="9906000" cy="6858000" type="A4"/>
  <p:notesSz cx="6858000" cy="9144000"/>
  <p:defaultTextStyle>
    <a:defPPr>
      <a:defRPr lang="ko-KR"/>
    </a:defPPr>
    <a:lvl1pPr marL="0" algn="l" defTabSz="1280160" rtl="0" eaLnBrk="1" latinLnBrk="1" hangingPunct="1">
      <a:defRPr sz="2500" kern="1200">
        <a:solidFill>
          <a:schemeClr val="tx1"/>
        </a:solidFill>
        <a:latin typeface="+mn-lt"/>
        <a:ea typeface="+mn-ea"/>
        <a:cs typeface="+mn-cs"/>
      </a:defRPr>
    </a:lvl1pPr>
    <a:lvl2pPr marL="640080" algn="l" defTabSz="1280160" rtl="0" eaLnBrk="1" latinLnBrk="1" hangingPunct="1">
      <a:defRPr sz="2500" kern="1200">
        <a:solidFill>
          <a:schemeClr val="tx1"/>
        </a:solidFill>
        <a:latin typeface="+mn-lt"/>
        <a:ea typeface="+mn-ea"/>
        <a:cs typeface="+mn-cs"/>
      </a:defRPr>
    </a:lvl2pPr>
    <a:lvl3pPr marL="1280160" algn="l" defTabSz="1280160" rtl="0" eaLnBrk="1" latinLnBrk="1" hangingPunct="1">
      <a:defRPr sz="2500" kern="1200">
        <a:solidFill>
          <a:schemeClr val="tx1"/>
        </a:solidFill>
        <a:latin typeface="+mn-lt"/>
        <a:ea typeface="+mn-ea"/>
        <a:cs typeface="+mn-cs"/>
      </a:defRPr>
    </a:lvl3pPr>
    <a:lvl4pPr marL="1920240" algn="l" defTabSz="1280160" rtl="0" eaLnBrk="1" latinLnBrk="1" hangingPunct="1">
      <a:defRPr sz="2500" kern="1200">
        <a:solidFill>
          <a:schemeClr val="tx1"/>
        </a:solidFill>
        <a:latin typeface="+mn-lt"/>
        <a:ea typeface="+mn-ea"/>
        <a:cs typeface="+mn-cs"/>
      </a:defRPr>
    </a:lvl4pPr>
    <a:lvl5pPr marL="2560320" algn="l" defTabSz="1280160" rtl="0" eaLnBrk="1" latinLnBrk="1" hangingPunct="1">
      <a:defRPr sz="2500" kern="1200">
        <a:solidFill>
          <a:schemeClr val="tx1"/>
        </a:solidFill>
        <a:latin typeface="+mn-lt"/>
        <a:ea typeface="+mn-ea"/>
        <a:cs typeface="+mn-cs"/>
      </a:defRPr>
    </a:lvl5pPr>
    <a:lvl6pPr marL="3200400" algn="l" defTabSz="1280160" rtl="0" eaLnBrk="1" latinLnBrk="1" hangingPunct="1">
      <a:defRPr sz="2500" kern="1200">
        <a:solidFill>
          <a:schemeClr val="tx1"/>
        </a:solidFill>
        <a:latin typeface="+mn-lt"/>
        <a:ea typeface="+mn-ea"/>
        <a:cs typeface="+mn-cs"/>
      </a:defRPr>
    </a:lvl6pPr>
    <a:lvl7pPr marL="3840480" algn="l" defTabSz="1280160" rtl="0" eaLnBrk="1" latinLnBrk="1" hangingPunct="1">
      <a:defRPr sz="2500" kern="1200">
        <a:solidFill>
          <a:schemeClr val="tx1"/>
        </a:solidFill>
        <a:latin typeface="+mn-lt"/>
        <a:ea typeface="+mn-ea"/>
        <a:cs typeface="+mn-cs"/>
      </a:defRPr>
    </a:lvl7pPr>
    <a:lvl8pPr marL="4480560" algn="l" defTabSz="1280160" rtl="0" eaLnBrk="1" latinLnBrk="1" hangingPunct="1">
      <a:defRPr sz="2500" kern="1200">
        <a:solidFill>
          <a:schemeClr val="tx1"/>
        </a:solidFill>
        <a:latin typeface="+mn-lt"/>
        <a:ea typeface="+mn-ea"/>
        <a:cs typeface="+mn-cs"/>
      </a:defRPr>
    </a:lvl8pPr>
    <a:lvl9pPr marL="5120640" algn="l" defTabSz="1280160" rtl="0" eaLnBrk="1" latinLnBrk="1" hangingPunct="1">
      <a:defRPr sz="25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00.표지" id="{7D553B87-351D-405C-850D-77551E827381}">
          <p14:sldIdLst>
            <p14:sldId id="269"/>
          </p14:sldIdLst>
        </p14:section>
        <p14:section name="01.목차" id="{CCB65078-60D0-4F53-B07C-93300CA1A961}">
          <p14:sldIdLst>
            <p14:sldId id="263"/>
          </p14:sldIdLst>
        </p14:section>
        <p14:section name="02.Ⅰ.분석배경" id="{40A6F726-66A3-406B-A08D-025861D8816E}">
          <p14:sldIdLst>
            <p14:sldId id="264"/>
            <p14:sldId id="271"/>
            <p14:sldId id="278"/>
            <p14:sldId id="288"/>
            <p14:sldId id="290"/>
            <p14:sldId id="289"/>
            <p14:sldId id="296"/>
            <p14:sldId id="281"/>
            <p14:sldId id="300"/>
            <p14:sldId id="283"/>
          </p14:sldIdLst>
        </p14:section>
        <p14:section name="03. Ⅱ. 분석방법" id="{60904C4A-0A29-4CB2-9F66-004EF31EB65D}">
          <p14:sldIdLst>
            <p14:sldId id="266"/>
            <p14:sldId id="277"/>
            <p14:sldId id="285"/>
            <p14:sldId id="297"/>
            <p14:sldId id="286"/>
            <p14:sldId id="287"/>
            <p14:sldId id="292"/>
            <p14:sldId id="295"/>
            <p14:sldId id="293"/>
            <p14:sldId id="294"/>
          </p14:sldIdLst>
        </p14:section>
        <p14:section name="04. Ⅲ. 분석결과" id="{1F8AE0BE-2449-4080-AD42-698A2CD8A172}">
          <p14:sldIdLst>
            <p14:sldId id="276"/>
            <p14:sldId id="298"/>
            <p14:sldId id="299"/>
            <p14:sldId id="275"/>
          </p14:sldIdLst>
        </p14:section>
        <p14:section name="05. 결론/시세점" id="{E435A676-0D9A-4E98-AC52-6616D13D8C00}">
          <p14:sldIdLst>
            <p14:sldId id="27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0000"/>
    <a:srgbClr val="6E94C2"/>
    <a:srgbClr val="FFFFFF"/>
    <a:srgbClr val="4472C4"/>
    <a:srgbClr val="5B9BD5"/>
    <a:srgbClr val="FFCC00"/>
    <a:srgbClr val="FFFF00"/>
    <a:srgbClr val="000000"/>
    <a:srgbClr val="9AC2E6"/>
    <a:srgbClr val="DEEB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보통 스타일 3 - 강조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641" autoAdjust="0"/>
    <p:restoredTop sz="85786" autoAdjust="0"/>
  </p:normalViewPr>
  <p:slideViewPr>
    <p:cSldViewPr>
      <p:cViewPr varScale="1">
        <p:scale>
          <a:sx n="73" d="100"/>
          <a:sy n="73" d="100"/>
        </p:scale>
        <p:origin x="1387" y="67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0" d="100"/>
        <a:sy n="70" d="100"/>
      </p:scale>
      <p:origin x="0" y="-142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21" Type="http://schemas.openxmlformats.org/officeDocument/2006/relationships/slide" Target="slides/slide15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viewProps" Target="viewProp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presProps" Target="presProps.xml"/><Relationship Id="rId8" Type="http://schemas.openxmlformats.org/officeDocument/2006/relationships/slide" Target="slides/slide2.xml"/><Relationship Id="rId3" Type="http://schemas.openxmlformats.org/officeDocument/2006/relationships/slideMaster" Target="slideMasters/slideMaster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CAD229-F069-46E9-B604-E01BD1453F48}" type="datetimeFigureOut">
              <a:rPr lang="ko-KR" altLang="en-US" smtClean="0"/>
              <a:t>2019-08-27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9A9FC6-A6DE-4800-A64B-0CDD3DE1C0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57186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ocutnews.co.kr/news/5168250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naver.com/tdc9000/221447546733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daily.co.kr/news/read?newsId=01167686622589288&amp;mediaCodeNo=257&amp;OutLnkChk=Y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9A9FC6-A6DE-4800-A64B-0CDD3DE1C0A5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65604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*오른쪽 그림 범례 크기 늘려야함*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9A9FC6-A6DE-4800-A64B-0CDD3DE1C0A5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55648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“수소경제는 에너지자원부족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성장동력 악화 등 우리 경제가 직면하고 있는 여러 어려운 문제들을 동시에 해결할 수 있는 종합처방전이 될 것입니다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.”</a:t>
            </a:r>
            <a:br>
              <a:rPr lang="ko-KR" altLang="en-US" dirty="0"/>
            </a:br>
            <a:br>
              <a:rPr lang="ko-KR" altLang="en-US" dirty="0"/>
            </a:b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신재행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수소융합얼라이언스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추진단장은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일 수소경제는 우리 경제의 주요 인프라가 돼야 한다며 이같이 말했다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이날 국회 의원회관에서 국회수소경제포럼 주최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이데일리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주관으로 열린 ‘왜 수소경제인가’ 정책토론회의 주제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발표에서다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그는 “전세계적으로 기후 변화에 대응하기 위해 이산화탄소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(Co2)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감축하려고 노력하고 있기 때문에 화석연료 사용은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줄여나갈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수밖에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없다”면서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“수소연료전지 발전은 과거 원전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석탄발전과 달리 분산형 전원인 터라 송전선을 구출할 필요가 없어 자연 훼손 방지도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가능하다”고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말했다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9A9FC6-A6DE-4800-A64B-0CDD3DE1C0A5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00804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>
                <a:hlinkClick r:id="rId3"/>
              </a:rPr>
              <a:t>https://www.nocutnews.co.kr/news/5168250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9A9FC6-A6DE-4800-A64B-0CDD3DE1C0A5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99126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정부는 수소경제를 통해 자동차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·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선박 등</a:t>
            </a:r>
            <a:r>
              <a:rPr lang="ko-KR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수송분야와 전기</a:t>
            </a:r>
            <a:r>
              <a:rPr lang="en-US" altLang="ko-K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·</a:t>
            </a:r>
            <a:r>
              <a:rPr lang="ko-KR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열 생산 등 에너지분야까지 다양한 새로운 시장과 산업창출이 가능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endParaRPr lang="ko-KR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ㅇ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수소 생산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운송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·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저장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충전소 등 인프라 구축은 연관산업 효과가 크고 중소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·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중견기업의 투자와 고용창출이 가능한 미래 성장산업으로 인식하는 한편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endParaRPr lang="ko-KR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ㅇ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ko-KR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온실가스 감축</a:t>
            </a:r>
            <a:r>
              <a:rPr lang="en-US" altLang="ko-K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미세먼지 저감</a:t>
            </a:r>
            <a:r>
              <a:rPr lang="en-US" altLang="ko-K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재생에너지 이용 확대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등 친환경 에너지 확산과 </a:t>
            </a:r>
            <a:r>
              <a:rPr lang="ko-KR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에너지원 다각화</a:t>
            </a:r>
            <a:r>
              <a:rPr lang="en-US" altLang="ko-K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해외 에너지 의존도 감소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등 에너지 자립에도 기여할 수 있다고 판단하였다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□ 현재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미국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일본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호주 등 국가별로 수소경제 경쟁이 치열하나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아직 초기단계이고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endParaRPr lang="ko-KR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ㅇ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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수소차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·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연료전지 등 </a:t>
            </a:r>
            <a:r>
              <a:rPr lang="ko-KR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수소 활용분야의 세계적 기술력 旣 확보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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부생수소 등 </a:t>
            </a:r>
            <a:r>
              <a:rPr lang="ko-KR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수소 생산과 산업기반 경험 보유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</a:t>
            </a:r>
            <a:r>
              <a:rPr lang="ko-KR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완비된 </a:t>
            </a:r>
            <a:r>
              <a:rPr lang="en-US" altLang="ko-K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LNG </a:t>
            </a:r>
            <a:r>
              <a:rPr lang="ko-KR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망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등을 활용한 원활한 수소 공급 가능성 등 우리의 장점을 살린다면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endParaRPr lang="ko-KR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ㅇ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ko-KR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수소경제를 선도하고</a:t>
            </a:r>
            <a:r>
              <a:rPr lang="en-US" altLang="ko-K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새로운 성장동력으로 육성할 잠재력과 가능성이 충분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하다고 보고 금번 로드맵을 준비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·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발표하였다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en-US" altLang="ko-K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</a:t>
            </a:r>
            <a:r>
              <a:rPr lang="ko-KR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출처</a:t>
            </a:r>
            <a:r>
              <a:rPr lang="en-US" altLang="ko-K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]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세계 최고수준의 수소경제 선도국가로 도약 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-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정부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,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9A9FC6-A6DE-4800-A64B-0CDD3DE1C0A5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97657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현재 수소충전소는 고압가스시설로 분류</a:t>
            </a:r>
            <a:r>
              <a:rPr lang="en-US" altLang="ko-KR" dirty="0"/>
              <a:t>, </a:t>
            </a:r>
            <a:r>
              <a:rPr lang="ko-KR" altLang="en-US" dirty="0"/>
              <a:t>설치 규제 까다로워</a:t>
            </a:r>
            <a:endParaRPr lang="en-US" altLang="ko-KR" dirty="0"/>
          </a:p>
          <a:p>
            <a:r>
              <a:rPr lang="ko-KR" altLang="en-US" dirty="0"/>
              <a:t>하지만 </a:t>
            </a:r>
            <a:r>
              <a:rPr lang="ko-KR" altLang="en-US" dirty="0" err="1"/>
              <a:t>규제샌드박스</a:t>
            </a:r>
            <a:r>
              <a:rPr lang="ko-KR" altLang="en-US" dirty="0"/>
              <a:t> 하나로 선정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</a:t>
            </a:r>
            <a:r>
              <a:rPr lang="en-US" altLang="ko-KR" dirty="0">
                <a:hlinkClick r:id="rId3"/>
              </a:rPr>
              <a:t>https://www.edaily.co.kr/news/read?newsId=01167686622589288&amp;mediaCodeNo=257&amp;OutLnkChk=Y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정부는 우리 기업들의 혁신성장을 위해 올해부터 본격적으로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규제샌드박스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정책을 추진하고 있습니다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그동안의 규제에서 벗어나 새로운 사업기회를 마음껏 모색해보라는 취지입니다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새로운 제품이나 서비스가 출시될 때 일정 기간 동안 기존 규제를 면제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유예시켜주는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제도를 말한다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규제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샌드박스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호로 국회에 설치되는 수소충전소는 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수소경제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사회로 가는 길을 열었다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수소충전소가 설치되는 국회의원회관 부지는 상업 지역임에도 입지 제한 및 도시계획 시설 지정 없이 국유지를 임대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현행 법령으로 설치가 불가능한 수소충전소 설치를 가능하게 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이밖에도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정부는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준주거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·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상업 지역에서 수소충전소 설치를 허용했으며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이동식 수소충전소 설치를 위한 특례 기준을 마련하는 등의 조치를 선제적으로 취했다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  <a:br>
              <a:rPr lang="ko-KR" altLang="en-US" dirty="0"/>
            </a:b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9A9FC6-A6DE-4800-A64B-0CDD3DE1C0A5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48872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9A9FC6-A6DE-4800-A64B-0CDD3DE1C0A5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66139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9A9FC6-A6DE-4800-A64B-0CDD3DE1C0A5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42291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9A9FC6-A6DE-4800-A64B-0CDD3DE1C0A5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61181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42159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3838575" y="6554675"/>
            <a:ext cx="2228850" cy="268705"/>
          </a:xfrm>
        </p:spPr>
        <p:txBody>
          <a:bodyPr/>
          <a:lstStyle>
            <a:lvl1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fld id="{15BDD5CB-DE1F-4C63-9985-27669B031B76}" type="slidenum">
              <a:rPr lang="en-US" altLang="ko-KR" smtClean="0">
                <a:solidFill>
                  <a:prstClr val="black"/>
                </a:solidFill>
              </a:rPr>
              <a:pPr/>
              <a:t>‹#›</a:t>
            </a:fld>
            <a:endParaRPr lang="en-US" altLang="ko-KR" dirty="0">
              <a:solidFill>
                <a:prstClr val="black"/>
              </a:solidFill>
            </a:endParaRPr>
          </a:p>
        </p:txBody>
      </p:sp>
      <p:sp>
        <p:nvSpPr>
          <p:cNvPr id="7" name="텍스트 개체 틀 3"/>
          <p:cNvSpPr>
            <a:spLocks noGrp="1"/>
          </p:cNvSpPr>
          <p:nvPr>
            <p:ph type="body" sz="quarter" idx="10" hasCustomPrompt="1"/>
          </p:nvPr>
        </p:nvSpPr>
        <p:spPr>
          <a:xfrm>
            <a:off x="3545307" y="2410935"/>
            <a:ext cx="5783177" cy="3826377"/>
          </a:xfrm>
          <a:prstGeom prst="rect">
            <a:avLst/>
          </a:prstGeom>
        </p:spPr>
        <p:txBody>
          <a:bodyPr lIns="122169" tIns="61085" rIns="122169" bIns="61085"/>
          <a:lstStyle>
            <a:lvl1pPr marL="660147" indent="-610845">
              <a:buClrTx/>
              <a:buFont typeface="+mj-lt"/>
              <a:buAutoNum type="arabicPeriod"/>
              <a:defRPr sz="2500" b="0" cap="none" spc="0">
                <a:ln>
                  <a:noFill/>
                </a:ln>
                <a:solidFill>
                  <a:schemeClr val="tx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lvl="0"/>
            <a:r>
              <a:rPr lang="ko-KR" altLang="en-US" dirty="0"/>
              <a:t>제목</a:t>
            </a:r>
            <a:endParaRPr lang="en-US" altLang="ko-KR" dirty="0"/>
          </a:p>
          <a:p>
            <a:pPr lvl="0"/>
            <a:r>
              <a:rPr lang="ko-KR" altLang="en-US" dirty="0"/>
              <a:t>제목</a:t>
            </a:r>
            <a:endParaRPr lang="en-US" altLang="ko-KR" dirty="0"/>
          </a:p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8" name="텍스트 개체 틀 3"/>
          <p:cNvSpPr>
            <a:spLocks noGrp="1"/>
          </p:cNvSpPr>
          <p:nvPr>
            <p:ph type="body" sz="quarter" idx="11" hasCustomPrompt="1"/>
          </p:nvPr>
        </p:nvSpPr>
        <p:spPr>
          <a:xfrm>
            <a:off x="240634" y="2410935"/>
            <a:ext cx="3184357" cy="3826377"/>
          </a:xfrm>
          <a:prstGeom prst="rect">
            <a:avLst/>
          </a:prstGeom>
        </p:spPr>
        <p:txBody>
          <a:bodyPr lIns="122169" tIns="61085" rIns="122169" bIns="61085"/>
          <a:lstStyle>
            <a:lvl1pPr marL="49300" indent="0" algn="r" defTabSz="992829" rtl="0" eaLnBrk="1" latinLnBrk="1" hangingPunct="1">
              <a:lnSpc>
                <a:spcPct val="90000"/>
              </a:lnSpc>
              <a:spcBef>
                <a:spcPts val="1086"/>
              </a:spcBef>
              <a:buFont typeface="Arial" panose="020B0604020202020204" pitchFamily="34" charset="0"/>
              <a:buNone/>
              <a:defRPr lang="en-US" altLang="ko-KR" sz="2400" b="1" kern="1200" cap="none" spc="0" dirty="0">
                <a:ln>
                  <a:noFill/>
                </a:ln>
                <a:solidFill>
                  <a:schemeClr val="bg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</a:lstStyle>
          <a:p>
            <a:pPr lvl="0"/>
            <a:r>
              <a:rPr lang="en-US" altLang="ko-KR" dirty="0"/>
              <a:t>Ⅰ. </a:t>
            </a:r>
            <a:r>
              <a:rPr lang="ko-KR" altLang="en-US" dirty="0"/>
              <a:t>제목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1321629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6106" y="373596"/>
            <a:ext cx="8092545" cy="379938"/>
          </a:xfrm>
          <a:prstGeom prst="rect">
            <a:avLst/>
          </a:prstGeom>
        </p:spPr>
        <p:txBody>
          <a:bodyPr lIns="122169" tIns="61085" rIns="122169" bIns="61085"/>
          <a:lstStyle>
            <a:lvl1pPr>
              <a:defRPr sz="27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>
          <a:xfrm>
            <a:off x="3838575" y="6571608"/>
            <a:ext cx="2228850" cy="268705"/>
          </a:xfrm>
          <a:prstGeom prst="rect">
            <a:avLst/>
          </a:prstGeom>
        </p:spPr>
        <p:txBody>
          <a:bodyPr/>
          <a:lstStyle>
            <a:lvl1pPr algn="ctr">
              <a:defRPr sz="13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fld id="{15BDD5CB-DE1F-4C63-9985-27669B031B76}" type="slidenum">
              <a:rPr lang="en-US" altLang="ko-KR" smtClean="0"/>
              <a:pPr/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0645116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>
          <a:xfrm>
            <a:off x="3838575" y="6571609"/>
            <a:ext cx="2228850" cy="268705"/>
          </a:xfrm>
          <a:prstGeom prst="rect">
            <a:avLst/>
          </a:prstGeom>
        </p:spPr>
        <p:txBody>
          <a:bodyPr lIns="122169" tIns="61085" rIns="122169" bIns="61085"/>
          <a:lstStyle>
            <a:lvl1pPr algn="ctr">
              <a:defRPr sz="13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fld id="{15BDD5CB-DE1F-4C63-9985-27669B031B7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90681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56771" y="255060"/>
            <a:ext cx="8543925" cy="447675"/>
          </a:xfrm>
          <a:prstGeom prst="rect">
            <a:avLst/>
          </a:prstGeom>
        </p:spPr>
        <p:txBody>
          <a:bodyPr lIns="122169" tIns="61085" rIns="122169" bIns="61085"/>
          <a:lstStyle>
            <a:lvl1pPr>
              <a:defRPr sz="32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>
          <a:xfrm>
            <a:off x="3838575" y="6571609"/>
            <a:ext cx="2228850" cy="268705"/>
          </a:xfrm>
          <a:prstGeom prst="rect">
            <a:avLst/>
          </a:prstGeom>
        </p:spPr>
        <p:txBody>
          <a:bodyPr lIns="122169" tIns="61085" rIns="122169" bIns="61085"/>
          <a:lstStyle>
            <a:lvl1pPr algn="ctr">
              <a:defRPr sz="13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fld id="{15BDD5CB-DE1F-4C63-9985-27669B031B7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85784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C41DA01B-396D-40A6-BBE7-DD232A301EC6}"/>
              </a:ext>
            </a:extLst>
          </p:cNvPr>
          <p:cNvSpPr/>
          <p:nvPr userDrawn="1"/>
        </p:nvSpPr>
        <p:spPr>
          <a:xfrm>
            <a:off x="-591616" y="-243408"/>
            <a:ext cx="11017224" cy="756084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1224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243943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7" Type="http://schemas.openxmlformats.org/officeDocument/2006/relationships/image" Target="../media/image8.png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5" Type="http://schemas.openxmlformats.org/officeDocument/2006/relationships/image" Target="../media/image9.jpeg"/><Relationship Id="rId4" Type="http://schemas.openxmlformats.org/officeDocument/2006/relationships/image" Target="../media/image4.png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3838575" y="6571608"/>
            <a:ext cx="2228850" cy="268705"/>
          </a:xfrm>
          <a:prstGeom prst="rect">
            <a:avLst/>
          </a:prstGeom>
        </p:spPr>
        <p:txBody>
          <a:bodyPr vert="horz" lIns="122191" tIns="61096" rIns="122191" bIns="61096" rtlCol="0" anchor="ctr"/>
          <a:lstStyle>
            <a:lvl1pPr algn="ctr">
              <a:defRPr sz="13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fld id="{15BDD5CB-DE1F-4C63-9985-27669B031B7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81794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</p:sldLayoutIdLst>
  <p:txStyles>
    <p:titleStyle>
      <a:lvl1pPr algn="l" defTabSz="1221913" rtl="0" eaLnBrk="1" latinLnBrk="1" hangingPunct="1">
        <a:lnSpc>
          <a:spcPct val="90000"/>
        </a:lnSpc>
        <a:spcBef>
          <a:spcPct val="0"/>
        </a:spcBef>
        <a:buNone/>
        <a:defRPr sz="5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5478" indent="-305478" algn="l" defTabSz="1221913" rtl="0" eaLnBrk="1" latinLnBrk="1" hangingPunct="1">
        <a:lnSpc>
          <a:spcPct val="90000"/>
        </a:lnSpc>
        <a:spcBef>
          <a:spcPts val="1336"/>
        </a:spcBef>
        <a:buFont typeface="Arial" panose="020B0604020202020204" pitchFamily="34" charset="0"/>
        <a:buChar char="•"/>
        <a:defRPr sz="3700" kern="1200">
          <a:solidFill>
            <a:schemeClr val="tx1"/>
          </a:solidFill>
          <a:latin typeface="+mn-lt"/>
          <a:ea typeface="+mn-ea"/>
          <a:cs typeface="+mn-cs"/>
        </a:defRPr>
      </a:lvl1pPr>
      <a:lvl2pPr marL="916435" indent="-305478" algn="l" defTabSz="1221913" rtl="0" eaLnBrk="1" latinLnBrk="1" hangingPunct="1">
        <a:lnSpc>
          <a:spcPct val="90000"/>
        </a:lnSpc>
        <a:spcBef>
          <a:spcPts val="668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527391" indent="-305478" algn="l" defTabSz="1221913" rtl="0" eaLnBrk="1" latinLnBrk="1" hangingPunct="1">
        <a:lnSpc>
          <a:spcPct val="90000"/>
        </a:lnSpc>
        <a:spcBef>
          <a:spcPts val="668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138347" indent="-305478" algn="l" defTabSz="1221913" rtl="0" eaLnBrk="1" latinLnBrk="1" hangingPunct="1">
        <a:lnSpc>
          <a:spcPct val="90000"/>
        </a:lnSpc>
        <a:spcBef>
          <a:spcPts val="668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749304" indent="-305478" algn="l" defTabSz="1221913" rtl="0" eaLnBrk="1" latinLnBrk="1" hangingPunct="1">
        <a:lnSpc>
          <a:spcPct val="90000"/>
        </a:lnSpc>
        <a:spcBef>
          <a:spcPts val="668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360260" indent="-305478" algn="l" defTabSz="1221913" rtl="0" eaLnBrk="1" latinLnBrk="1" hangingPunct="1">
        <a:lnSpc>
          <a:spcPct val="90000"/>
        </a:lnSpc>
        <a:spcBef>
          <a:spcPts val="668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71216" indent="-305478" algn="l" defTabSz="1221913" rtl="0" eaLnBrk="1" latinLnBrk="1" hangingPunct="1">
        <a:lnSpc>
          <a:spcPct val="90000"/>
        </a:lnSpc>
        <a:spcBef>
          <a:spcPts val="668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82173" indent="-305478" algn="l" defTabSz="1221913" rtl="0" eaLnBrk="1" latinLnBrk="1" hangingPunct="1">
        <a:lnSpc>
          <a:spcPct val="90000"/>
        </a:lnSpc>
        <a:spcBef>
          <a:spcPts val="668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93129" indent="-305478" algn="l" defTabSz="1221913" rtl="0" eaLnBrk="1" latinLnBrk="1" hangingPunct="1">
        <a:lnSpc>
          <a:spcPct val="90000"/>
        </a:lnSpc>
        <a:spcBef>
          <a:spcPts val="668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21913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10956" algn="l" defTabSz="1221913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21913" algn="l" defTabSz="1221913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32869" algn="l" defTabSz="1221913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43825" algn="l" defTabSz="1221913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54782" algn="l" defTabSz="1221913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65738" algn="l" defTabSz="1221913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76695" algn="l" defTabSz="1221913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87651" algn="l" defTabSz="1221913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3838575" y="6571608"/>
            <a:ext cx="2228850" cy="268705"/>
          </a:xfrm>
          <a:prstGeom prst="rect">
            <a:avLst/>
          </a:prstGeom>
        </p:spPr>
        <p:txBody>
          <a:bodyPr vert="horz" lIns="122191" tIns="61096" rIns="122191" bIns="61096" rtlCol="0" anchor="ctr"/>
          <a:lstStyle>
            <a:lvl1pPr algn="ctr">
              <a:defRPr sz="13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defTabSz="1221913"/>
            <a:fld id="{15BDD5CB-DE1F-4C63-9985-27669B031B76}" type="slidenum">
              <a:rPr lang="ko-KR" altLang="en-US" smtClean="0">
                <a:solidFill>
                  <a:prstClr val="black"/>
                </a:solidFill>
              </a:rPr>
              <a:pPr defTabSz="1221913"/>
              <a:t>‹#›</a:t>
            </a:fld>
            <a:endParaRPr lang="ko-KR" altLang="en-US">
              <a:solidFill>
                <a:prstClr val="black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0" y="2728"/>
            <a:ext cx="9901990" cy="80467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3497178" cy="6520807"/>
          </a:xfrm>
          <a:prstGeom prst="rect">
            <a:avLst/>
          </a:prstGeom>
        </p:spPr>
      </p:pic>
      <p:cxnSp>
        <p:nvCxnSpPr>
          <p:cNvPr id="9" name="직선 연결선 8"/>
          <p:cNvCxnSpPr/>
          <p:nvPr/>
        </p:nvCxnSpPr>
        <p:spPr>
          <a:xfrm>
            <a:off x="0" y="6523408"/>
            <a:ext cx="9906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0" y="0"/>
            <a:ext cx="3497179" cy="799200"/>
          </a:xfrm>
          <a:prstGeom prst="rect">
            <a:avLst/>
          </a:prstGeom>
          <a:solidFill>
            <a:srgbClr val="507DAC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2191" tIns="61096" rIns="122191" bIns="61096" rtlCol="0" anchor="ctr"/>
          <a:lstStyle/>
          <a:p>
            <a:pPr algn="ctr" defTabSz="1221913"/>
            <a:endParaRPr lang="ko-KR" altLang="en-US" sz="2400">
              <a:solidFill>
                <a:prstClr val="white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-71405" y="586181"/>
            <a:ext cx="4727034" cy="1769990"/>
          </a:xfrm>
          <a:prstGeom prst="rect">
            <a:avLst/>
          </a:prstGeom>
          <a:noFill/>
        </p:spPr>
        <p:txBody>
          <a:bodyPr wrap="none" lIns="122191" tIns="61096" rIns="122191" bIns="61096" rtlCol="0">
            <a:spAutoFit/>
          </a:bodyPr>
          <a:lstStyle/>
          <a:p>
            <a:pPr defTabSz="1221913"/>
            <a:r>
              <a:rPr lang="en-US" altLang="ko-KR" sz="10700" b="1" spc="-668" dirty="0">
                <a:solidFill>
                  <a:srgbClr val="507DAC">
                    <a:alpha val="70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Chapter</a:t>
            </a:r>
            <a:endParaRPr lang="ko-KR" altLang="en-US" sz="10700" b="1" spc="-668" dirty="0">
              <a:solidFill>
                <a:srgbClr val="507DAC">
                  <a:alpha val="70000"/>
                </a:srgb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4708767" y="6531429"/>
            <a:ext cx="488469" cy="0"/>
          </a:xfrm>
          <a:prstGeom prst="line">
            <a:avLst/>
          </a:prstGeom>
          <a:ln w="28575">
            <a:solidFill>
              <a:srgbClr val="E4022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각 삼각형 12"/>
          <p:cNvSpPr/>
          <p:nvPr/>
        </p:nvSpPr>
        <p:spPr>
          <a:xfrm flipH="1">
            <a:off x="71406" y="3948651"/>
            <a:ext cx="3497179" cy="2582779"/>
          </a:xfrm>
          <a:prstGeom prst="rtTriangle">
            <a:avLst/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2191" tIns="61096" rIns="122191" bIns="61096" rtlCol="0" anchor="ctr"/>
          <a:lstStyle/>
          <a:p>
            <a:pPr algn="ctr" defTabSz="1221913"/>
            <a:endParaRPr lang="ko-KR" altLang="en-US" sz="2400">
              <a:solidFill>
                <a:prstClr val="white"/>
              </a:solidFill>
            </a:endParaRPr>
          </a:p>
        </p:txBody>
      </p:sp>
      <p:sp>
        <p:nvSpPr>
          <p:cNvPr id="14" name="직각 삼각형 13"/>
          <p:cNvSpPr/>
          <p:nvPr/>
        </p:nvSpPr>
        <p:spPr>
          <a:xfrm>
            <a:off x="-3902" y="4914901"/>
            <a:ext cx="2578661" cy="1605907"/>
          </a:xfrm>
          <a:prstGeom prst="rtTriangle">
            <a:avLst/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2191" tIns="61096" rIns="122191" bIns="61096" rtlCol="0" anchor="ctr"/>
          <a:lstStyle/>
          <a:p>
            <a:pPr algn="ctr" defTabSz="1221913"/>
            <a:endParaRPr lang="ko-KR" altLang="en-US" sz="2400">
              <a:solidFill>
                <a:prstClr val="white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819D19A-465C-4184-8F60-902E9BBCC538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4436" y="273907"/>
            <a:ext cx="1060270" cy="420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3095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</p:sldLayoutIdLst>
  <p:hf hdr="0" ftr="0" dt="0"/>
  <p:txStyles>
    <p:titleStyle>
      <a:lvl1pPr algn="l" defTabSz="992829" rtl="0" eaLnBrk="1" latinLnBrk="1" hangingPunct="1">
        <a:lnSpc>
          <a:spcPct val="90000"/>
        </a:lnSpc>
        <a:spcBef>
          <a:spcPct val="0"/>
        </a:spcBef>
        <a:buNone/>
        <a:defRPr sz="4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8207" indent="-248207" algn="l" defTabSz="992829" rtl="0" eaLnBrk="1" latinLnBrk="1" hangingPunct="1">
        <a:lnSpc>
          <a:spcPct val="90000"/>
        </a:lnSpc>
        <a:spcBef>
          <a:spcPts val="1086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744622" indent="-248207" algn="l" defTabSz="992829" rtl="0" eaLnBrk="1" latinLnBrk="1" hangingPunct="1">
        <a:lnSpc>
          <a:spcPct val="90000"/>
        </a:lnSpc>
        <a:spcBef>
          <a:spcPts val="543"/>
        </a:spcBef>
        <a:buFont typeface="Arial" panose="020B0604020202020204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241037" indent="-248207" algn="l" defTabSz="992829" rtl="0" eaLnBrk="1" latinLnBrk="1" hangingPunct="1">
        <a:lnSpc>
          <a:spcPct val="90000"/>
        </a:lnSpc>
        <a:spcBef>
          <a:spcPts val="543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737452" indent="-248207" algn="l" defTabSz="992829" rtl="0" eaLnBrk="1" latinLnBrk="1" hangingPunct="1">
        <a:lnSpc>
          <a:spcPct val="90000"/>
        </a:lnSpc>
        <a:spcBef>
          <a:spcPts val="543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233866" indent="-248207" algn="l" defTabSz="992829" rtl="0" eaLnBrk="1" latinLnBrk="1" hangingPunct="1">
        <a:lnSpc>
          <a:spcPct val="90000"/>
        </a:lnSpc>
        <a:spcBef>
          <a:spcPts val="543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730280" indent="-248207" algn="l" defTabSz="992829" rtl="0" eaLnBrk="1" latinLnBrk="1" hangingPunct="1">
        <a:lnSpc>
          <a:spcPct val="90000"/>
        </a:lnSpc>
        <a:spcBef>
          <a:spcPts val="543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226694" indent="-248207" algn="l" defTabSz="992829" rtl="0" eaLnBrk="1" latinLnBrk="1" hangingPunct="1">
        <a:lnSpc>
          <a:spcPct val="90000"/>
        </a:lnSpc>
        <a:spcBef>
          <a:spcPts val="543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723108" indent="-248207" algn="l" defTabSz="992829" rtl="0" eaLnBrk="1" latinLnBrk="1" hangingPunct="1">
        <a:lnSpc>
          <a:spcPct val="90000"/>
        </a:lnSpc>
        <a:spcBef>
          <a:spcPts val="543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219524" indent="-248207" algn="l" defTabSz="992829" rtl="0" eaLnBrk="1" latinLnBrk="1" hangingPunct="1">
        <a:lnSpc>
          <a:spcPct val="90000"/>
        </a:lnSpc>
        <a:spcBef>
          <a:spcPts val="543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92829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96414" algn="l" defTabSz="992829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92829" algn="l" defTabSz="992829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489244" algn="l" defTabSz="992829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985658" algn="l" defTabSz="992829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482072" algn="l" defTabSz="992829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8487" algn="l" defTabSz="992829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74901" algn="l" defTabSz="992829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71315" algn="l" defTabSz="992829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0" y="1"/>
            <a:ext cx="9901990" cy="815083"/>
          </a:xfrm>
          <a:prstGeom prst="rect">
            <a:avLst/>
          </a:prstGeom>
        </p:spPr>
      </p:pic>
      <p:cxnSp>
        <p:nvCxnSpPr>
          <p:cNvPr id="8" name="직선 연결선 7"/>
          <p:cNvCxnSpPr/>
          <p:nvPr/>
        </p:nvCxnSpPr>
        <p:spPr>
          <a:xfrm>
            <a:off x="0" y="6523408"/>
            <a:ext cx="9906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0" y="0"/>
            <a:ext cx="115700" cy="802800"/>
          </a:xfrm>
          <a:prstGeom prst="rect">
            <a:avLst/>
          </a:prstGeom>
          <a:solidFill>
            <a:srgbClr val="0538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2191" tIns="61096" rIns="122191" bIns="61096"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/>
          <p:cNvCxnSpPr/>
          <p:nvPr/>
        </p:nvCxnSpPr>
        <p:spPr>
          <a:xfrm>
            <a:off x="0" y="799715"/>
            <a:ext cx="5962996" cy="0"/>
          </a:xfrm>
          <a:prstGeom prst="line">
            <a:avLst/>
          </a:prstGeom>
          <a:ln w="9525">
            <a:gradFill flip="none" rotWithShape="1">
              <a:gsLst>
                <a:gs pos="0">
                  <a:schemeClr val="bg1">
                    <a:alpha val="0"/>
                  </a:schemeClr>
                </a:gs>
                <a:gs pos="60000">
                  <a:srgbClr val="053863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>
            <a:extLst>
              <a:ext uri="{FF2B5EF4-FFF2-40B4-BE49-F238E27FC236}">
                <a16:creationId xmlns:a16="http://schemas.microsoft.com/office/drawing/2014/main" id="{1886D31A-7010-4AD0-96F9-F7A71150870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4436" y="273907"/>
            <a:ext cx="1060270" cy="420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4429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</p:sldLayoutIdLst>
  <p:hf hdr="0" ftr="0" dt="0"/>
  <p:txStyles>
    <p:titleStyle>
      <a:lvl1pPr algn="l" defTabSz="992829" rtl="0" eaLnBrk="1" latinLnBrk="1" hangingPunct="1">
        <a:lnSpc>
          <a:spcPct val="90000"/>
        </a:lnSpc>
        <a:spcBef>
          <a:spcPct val="0"/>
        </a:spcBef>
        <a:buNone/>
        <a:defRPr sz="4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8207" indent="-248207" algn="l" defTabSz="992829" rtl="0" eaLnBrk="1" latinLnBrk="1" hangingPunct="1">
        <a:lnSpc>
          <a:spcPct val="90000"/>
        </a:lnSpc>
        <a:spcBef>
          <a:spcPts val="1086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744622" indent="-248207" algn="l" defTabSz="992829" rtl="0" eaLnBrk="1" latinLnBrk="1" hangingPunct="1">
        <a:lnSpc>
          <a:spcPct val="90000"/>
        </a:lnSpc>
        <a:spcBef>
          <a:spcPts val="543"/>
        </a:spcBef>
        <a:buFont typeface="Arial" panose="020B0604020202020204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241037" indent="-248207" algn="l" defTabSz="992829" rtl="0" eaLnBrk="1" latinLnBrk="1" hangingPunct="1">
        <a:lnSpc>
          <a:spcPct val="90000"/>
        </a:lnSpc>
        <a:spcBef>
          <a:spcPts val="543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737452" indent="-248207" algn="l" defTabSz="992829" rtl="0" eaLnBrk="1" latinLnBrk="1" hangingPunct="1">
        <a:lnSpc>
          <a:spcPct val="90000"/>
        </a:lnSpc>
        <a:spcBef>
          <a:spcPts val="543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233866" indent="-248207" algn="l" defTabSz="992829" rtl="0" eaLnBrk="1" latinLnBrk="1" hangingPunct="1">
        <a:lnSpc>
          <a:spcPct val="90000"/>
        </a:lnSpc>
        <a:spcBef>
          <a:spcPts val="543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730280" indent="-248207" algn="l" defTabSz="992829" rtl="0" eaLnBrk="1" latinLnBrk="1" hangingPunct="1">
        <a:lnSpc>
          <a:spcPct val="90000"/>
        </a:lnSpc>
        <a:spcBef>
          <a:spcPts val="543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226694" indent="-248207" algn="l" defTabSz="992829" rtl="0" eaLnBrk="1" latinLnBrk="1" hangingPunct="1">
        <a:lnSpc>
          <a:spcPct val="90000"/>
        </a:lnSpc>
        <a:spcBef>
          <a:spcPts val="543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723108" indent="-248207" algn="l" defTabSz="992829" rtl="0" eaLnBrk="1" latinLnBrk="1" hangingPunct="1">
        <a:lnSpc>
          <a:spcPct val="90000"/>
        </a:lnSpc>
        <a:spcBef>
          <a:spcPts val="543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219524" indent="-248207" algn="l" defTabSz="992829" rtl="0" eaLnBrk="1" latinLnBrk="1" hangingPunct="1">
        <a:lnSpc>
          <a:spcPct val="90000"/>
        </a:lnSpc>
        <a:spcBef>
          <a:spcPts val="543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92829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96414" algn="l" defTabSz="992829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92829" algn="l" defTabSz="992829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489244" algn="l" defTabSz="992829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985658" algn="l" defTabSz="992829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482072" algn="l" defTabSz="992829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8487" algn="l" defTabSz="992829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74901" algn="l" defTabSz="992829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71315" algn="l" defTabSz="992829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모서리가 둥근 직사각형 7"/>
          <p:cNvSpPr/>
          <p:nvPr/>
        </p:nvSpPr>
        <p:spPr>
          <a:xfrm>
            <a:off x="419102" y="1257300"/>
            <a:ext cx="9124950" cy="5257800"/>
          </a:xfrm>
          <a:prstGeom prst="roundRect">
            <a:avLst>
              <a:gd name="adj" fmla="val 450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2191" tIns="61096" rIns="122191" bIns="61096"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495302" y="333971"/>
            <a:ext cx="4110006" cy="1231381"/>
          </a:xfrm>
          <a:prstGeom prst="rect">
            <a:avLst/>
          </a:prstGeom>
          <a:noFill/>
        </p:spPr>
        <p:txBody>
          <a:bodyPr wrap="none" lIns="122191" tIns="61096" rIns="122191" bIns="61096" rtlCol="0">
            <a:spAutoFit/>
          </a:bodyPr>
          <a:lstStyle/>
          <a:p>
            <a:r>
              <a:rPr lang="en-US" altLang="ko-KR" sz="7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Contents</a:t>
            </a:r>
            <a:endParaRPr lang="ko-KR" altLang="en-US" sz="7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1" r="5109"/>
          <a:stretch>
            <a:fillRect/>
          </a:stretch>
        </p:blipFill>
        <p:spPr>
          <a:xfrm>
            <a:off x="628652" y="5956697"/>
            <a:ext cx="8639175" cy="517768"/>
          </a:xfrm>
          <a:custGeom>
            <a:avLst/>
            <a:gdLst>
              <a:gd name="connsiteX0" fmla="*/ 0 w 8639175"/>
              <a:gd name="connsiteY0" fmla="*/ 0 h 517768"/>
              <a:gd name="connsiteX1" fmla="*/ 8639175 w 8639175"/>
              <a:gd name="connsiteY1" fmla="*/ 0 h 517768"/>
              <a:gd name="connsiteX2" fmla="*/ 8639175 w 8639175"/>
              <a:gd name="connsiteY2" fmla="*/ 517768 h 517768"/>
              <a:gd name="connsiteX3" fmla="*/ 0 w 8639175"/>
              <a:gd name="connsiteY3" fmla="*/ 517768 h 517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39175" h="517768">
                <a:moveTo>
                  <a:pt x="0" y="0"/>
                </a:moveTo>
                <a:lnTo>
                  <a:pt x="8639175" y="0"/>
                </a:lnTo>
                <a:lnTo>
                  <a:pt x="8639175" y="517768"/>
                </a:lnTo>
                <a:lnTo>
                  <a:pt x="0" y="517768"/>
                </a:lnTo>
                <a:close/>
              </a:path>
            </a:pathLst>
          </a:cu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BF7F766-3EB8-4B81-AF27-4C5E26217F0D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0560" y="6122324"/>
            <a:ext cx="892308" cy="353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5078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</p:sldLayoutIdLst>
  <p:txStyles>
    <p:titleStyle>
      <a:lvl1pPr algn="l" defTabSz="1221913" rtl="0" eaLnBrk="1" latinLnBrk="1" hangingPunct="1">
        <a:lnSpc>
          <a:spcPct val="90000"/>
        </a:lnSpc>
        <a:spcBef>
          <a:spcPct val="0"/>
        </a:spcBef>
        <a:buNone/>
        <a:defRPr sz="5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5478" indent="-305478" algn="l" defTabSz="1221913" rtl="0" eaLnBrk="1" latinLnBrk="1" hangingPunct="1">
        <a:lnSpc>
          <a:spcPct val="90000"/>
        </a:lnSpc>
        <a:spcBef>
          <a:spcPts val="1336"/>
        </a:spcBef>
        <a:buFont typeface="Arial" panose="020B0604020202020204" pitchFamily="34" charset="0"/>
        <a:buChar char="•"/>
        <a:defRPr sz="3700" kern="1200">
          <a:solidFill>
            <a:schemeClr val="tx1"/>
          </a:solidFill>
          <a:latin typeface="+mn-lt"/>
          <a:ea typeface="+mn-ea"/>
          <a:cs typeface="+mn-cs"/>
        </a:defRPr>
      </a:lvl1pPr>
      <a:lvl2pPr marL="916435" indent="-305478" algn="l" defTabSz="1221913" rtl="0" eaLnBrk="1" latinLnBrk="1" hangingPunct="1">
        <a:lnSpc>
          <a:spcPct val="90000"/>
        </a:lnSpc>
        <a:spcBef>
          <a:spcPts val="668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527391" indent="-305478" algn="l" defTabSz="1221913" rtl="0" eaLnBrk="1" latinLnBrk="1" hangingPunct="1">
        <a:lnSpc>
          <a:spcPct val="90000"/>
        </a:lnSpc>
        <a:spcBef>
          <a:spcPts val="668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138347" indent="-305478" algn="l" defTabSz="1221913" rtl="0" eaLnBrk="1" latinLnBrk="1" hangingPunct="1">
        <a:lnSpc>
          <a:spcPct val="90000"/>
        </a:lnSpc>
        <a:spcBef>
          <a:spcPts val="668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749304" indent="-305478" algn="l" defTabSz="1221913" rtl="0" eaLnBrk="1" latinLnBrk="1" hangingPunct="1">
        <a:lnSpc>
          <a:spcPct val="90000"/>
        </a:lnSpc>
        <a:spcBef>
          <a:spcPts val="668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360260" indent="-305478" algn="l" defTabSz="1221913" rtl="0" eaLnBrk="1" latinLnBrk="1" hangingPunct="1">
        <a:lnSpc>
          <a:spcPct val="90000"/>
        </a:lnSpc>
        <a:spcBef>
          <a:spcPts val="668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71216" indent="-305478" algn="l" defTabSz="1221913" rtl="0" eaLnBrk="1" latinLnBrk="1" hangingPunct="1">
        <a:lnSpc>
          <a:spcPct val="90000"/>
        </a:lnSpc>
        <a:spcBef>
          <a:spcPts val="668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82173" indent="-305478" algn="l" defTabSz="1221913" rtl="0" eaLnBrk="1" latinLnBrk="1" hangingPunct="1">
        <a:lnSpc>
          <a:spcPct val="90000"/>
        </a:lnSpc>
        <a:spcBef>
          <a:spcPts val="668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93129" indent="-305478" algn="l" defTabSz="1221913" rtl="0" eaLnBrk="1" latinLnBrk="1" hangingPunct="1">
        <a:lnSpc>
          <a:spcPct val="90000"/>
        </a:lnSpc>
        <a:spcBef>
          <a:spcPts val="668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21913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10956" algn="l" defTabSz="1221913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21913" algn="l" defTabSz="1221913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32869" algn="l" defTabSz="1221913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43825" algn="l" defTabSz="1221913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54782" algn="l" defTabSz="1221913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65738" algn="l" defTabSz="1221913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76695" algn="l" defTabSz="1221913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87651" algn="l" defTabSz="1221913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79081785-2D66-44F4-A1FB-9AA31DCA511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4436" y="273907"/>
            <a:ext cx="1060270" cy="420132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2" y="1"/>
            <a:ext cx="9905999" cy="65234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2191" tIns="61096" rIns="122191" bIns="61096"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양쪽 모서리가 둥근 사각형 25"/>
          <p:cNvSpPr/>
          <p:nvPr/>
        </p:nvSpPr>
        <p:spPr>
          <a:xfrm>
            <a:off x="133789" y="941561"/>
            <a:ext cx="9625850" cy="5581848"/>
          </a:xfrm>
          <a:prstGeom prst="round2SameRect">
            <a:avLst>
              <a:gd name="adj1" fmla="val 3964"/>
              <a:gd name="adj2" fmla="val 0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2191" tIns="61096" rIns="122191" bIns="61096" rtlCol="0" anchor="ctr"/>
          <a:lstStyle/>
          <a:p>
            <a:pPr algn="ctr"/>
            <a:endParaRPr lang="ko-KR" altLang="en-US"/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020"/>
            <a:ext cx="9906000" cy="804672"/>
          </a:xfrm>
          <a:prstGeom prst="rect">
            <a:avLst/>
          </a:prstGeom>
        </p:spPr>
      </p:pic>
      <p:sp>
        <p:nvSpPr>
          <p:cNvPr id="25" name="평행 사변형 24"/>
          <p:cNvSpPr/>
          <p:nvPr/>
        </p:nvSpPr>
        <p:spPr>
          <a:xfrm>
            <a:off x="168449" y="-8020"/>
            <a:ext cx="1203157" cy="804673"/>
          </a:xfrm>
          <a:prstGeom prst="parallelogram">
            <a:avLst>
              <a:gd name="adj" fmla="val 42904"/>
            </a:avLst>
          </a:prstGeom>
          <a:solidFill>
            <a:srgbClr val="E4022E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2191" tIns="61096" rIns="122191" bIns="61096" rtlCol="0" anchor="ctr"/>
          <a:lstStyle/>
          <a:p>
            <a:pPr algn="ctr"/>
            <a:endParaRPr lang="ko-KR" altLang="en-US"/>
          </a:p>
        </p:txBody>
      </p:sp>
      <p:sp>
        <p:nvSpPr>
          <p:cNvPr id="22" name="평행 사변형 21"/>
          <p:cNvSpPr/>
          <p:nvPr/>
        </p:nvSpPr>
        <p:spPr>
          <a:xfrm>
            <a:off x="1" y="-8020"/>
            <a:ext cx="1203157" cy="804673"/>
          </a:xfrm>
          <a:prstGeom prst="parallelogram">
            <a:avLst>
              <a:gd name="adj" fmla="val 42904"/>
            </a:avLst>
          </a:prstGeom>
          <a:solidFill>
            <a:srgbClr val="E402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2191" tIns="61096" rIns="122191" bIns="61096"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/>
          <p:cNvCxnSpPr/>
          <p:nvPr/>
        </p:nvCxnSpPr>
        <p:spPr>
          <a:xfrm>
            <a:off x="0" y="6523408"/>
            <a:ext cx="9906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4708767" y="6531429"/>
            <a:ext cx="488469" cy="0"/>
          </a:xfrm>
          <a:prstGeom prst="line">
            <a:avLst/>
          </a:prstGeom>
          <a:ln w="28575">
            <a:solidFill>
              <a:srgbClr val="E4022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그림 2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790" y="5956697"/>
            <a:ext cx="9625851" cy="51776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651970B-AC6A-4C25-B447-AED0BE0DB6C8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0560" y="6122324"/>
            <a:ext cx="892308" cy="353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9599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8" r:id="rId2"/>
  </p:sldLayoutIdLst>
  <p:hf hdr="0" ftr="0" dt="0"/>
  <p:txStyles>
    <p:titleStyle>
      <a:lvl1pPr algn="l" defTabSz="1221913" rtl="0" eaLnBrk="1" latinLnBrk="1" hangingPunct="1">
        <a:lnSpc>
          <a:spcPct val="90000"/>
        </a:lnSpc>
        <a:spcBef>
          <a:spcPct val="0"/>
        </a:spcBef>
        <a:buNone/>
        <a:defRPr sz="5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ctr" defTabSz="1221913" rtl="0" eaLnBrk="1" latinLnBrk="1" hangingPunct="1">
        <a:lnSpc>
          <a:spcPct val="90000"/>
        </a:lnSpc>
        <a:spcBef>
          <a:spcPts val="1336"/>
        </a:spcBef>
        <a:buFont typeface="Arial" panose="020B0604020202020204" pitchFamily="34" charset="0"/>
        <a:buNone/>
        <a:defRPr sz="3700" kern="1200">
          <a:solidFill>
            <a:schemeClr val="tx1"/>
          </a:solidFill>
          <a:latin typeface="KoPub돋움체 Bold" panose="02020603020101020101" pitchFamily="18" charset="-127"/>
          <a:ea typeface="KoPub돋움체 Bold" panose="02020603020101020101" pitchFamily="18" charset="-127"/>
          <a:cs typeface="+mn-cs"/>
        </a:defRPr>
      </a:lvl1pPr>
      <a:lvl2pPr marL="916435" indent="-305478" algn="l" defTabSz="1221913" rtl="0" eaLnBrk="1" latinLnBrk="1" hangingPunct="1">
        <a:lnSpc>
          <a:spcPct val="90000"/>
        </a:lnSpc>
        <a:spcBef>
          <a:spcPts val="668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527391" indent="-305478" algn="l" defTabSz="1221913" rtl="0" eaLnBrk="1" latinLnBrk="1" hangingPunct="1">
        <a:lnSpc>
          <a:spcPct val="90000"/>
        </a:lnSpc>
        <a:spcBef>
          <a:spcPts val="668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138347" indent="-305478" algn="l" defTabSz="1221913" rtl="0" eaLnBrk="1" latinLnBrk="1" hangingPunct="1">
        <a:lnSpc>
          <a:spcPct val="90000"/>
        </a:lnSpc>
        <a:spcBef>
          <a:spcPts val="668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749304" indent="-305478" algn="l" defTabSz="1221913" rtl="0" eaLnBrk="1" latinLnBrk="1" hangingPunct="1">
        <a:lnSpc>
          <a:spcPct val="90000"/>
        </a:lnSpc>
        <a:spcBef>
          <a:spcPts val="668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360260" indent="-305478" algn="l" defTabSz="1221913" rtl="0" eaLnBrk="1" latinLnBrk="1" hangingPunct="1">
        <a:lnSpc>
          <a:spcPct val="90000"/>
        </a:lnSpc>
        <a:spcBef>
          <a:spcPts val="668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71216" indent="-305478" algn="l" defTabSz="1221913" rtl="0" eaLnBrk="1" latinLnBrk="1" hangingPunct="1">
        <a:lnSpc>
          <a:spcPct val="90000"/>
        </a:lnSpc>
        <a:spcBef>
          <a:spcPts val="668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82173" indent="-305478" algn="l" defTabSz="1221913" rtl="0" eaLnBrk="1" latinLnBrk="1" hangingPunct="1">
        <a:lnSpc>
          <a:spcPct val="90000"/>
        </a:lnSpc>
        <a:spcBef>
          <a:spcPts val="668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93129" indent="-305478" algn="l" defTabSz="1221913" rtl="0" eaLnBrk="1" latinLnBrk="1" hangingPunct="1">
        <a:lnSpc>
          <a:spcPct val="90000"/>
        </a:lnSpc>
        <a:spcBef>
          <a:spcPts val="668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21913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10956" algn="l" defTabSz="1221913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21913" algn="l" defTabSz="1221913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32869" algn="l" defTabSz="1221913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43825" algn="l" defTabSz="1221913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54782" algn="l" defTabSz="1221913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65738" algn="l" defTabSz="1221913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76695" algn="l" defTabSz="1221913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87651" algn="l" defTabSz="1221913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236797DF-8B0D-48A1-B9D5-53B57E1D6E5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432" t="9421" r="8281" b="3622"/>
          <a:stretch/>
        </p:blipFill>
        <p:spPr>
          <a:xfrm>
            <a:off x="-1" y="5308"/>
            <a:ext cx="9941519" cy="7456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7946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slideLayout" Target="../slideLayouts/slideLayout3.xml"/><Relationship Id="rId7" Type="http://schemas.microsoft.com/office/2007/relationships/hdphoto" Target="../media/hdphoto2.wdp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image" Target="../media/image23.png"/><Relationship Id="rId5" Type="http://schemas.openxmlformats.org/officeDocument/2006/relationships/image" Target="../media/image12.gif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7" Type="http://schemas.openxmlformats.org/officeDocument/2006/relationships/image" Target="../media/image31.png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9.emf"/><Relationship Id="rId5" Type="http://schemas.openxmlformats.org/officeDocument/2006/relationships/package" Target="../embeddings/Microsoft_Excel_Worksheet.xlsx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jp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tags" Target="../tags/tag8.xml"/><Relationship Id="rId7" Type="http://schemas.openxmlformats.org/officeDocument/2006/relationships/hyperlink" Target="&#52572;&#51333;_&#51648;&#46020;_1.html" TargetMode="External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image" Target="../media/image34.jpg"/><Relationship Id="rId5" Type="http://schemas.openxmlformats.org/officeDocument/2006/relationships/slideLayout" Target="../slideLayouts/slideLayout3.xml"/><Relationship Id="rId4" Type="http://schemas.openxmlformats.org/officeDocument/2006/relationships/tags" Target="../tags/tag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tags" Target="../tags/tag12.xml"/><Relationship Id="rId7" Type="http://schemas.openxmlformats.org/officeDocument/2006/relationships/hyperlink" Target="file:///C:\Users\user\Desktop\&#52572;&#51333;_&#51648;&#46020;_1.html" TargetMode="External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6" Type="http://schemas.openxmlformats.org/officeDocument/2006/relationships/image" Target="../media/image36.png"/><Relationship Id="rId5" Type="http://schemas.openxmlformats.org/officeDocument/2006/relationships/slideLayout" Target="../slideLayouts/slideLayout3.xml"/><Relationship Id="rId4" Type="http://schemas.openxmlformats.org/officeDocument/2006/relationships/tags" Target="../tags/tag13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tags" Target="../tags/tag16.xml"/><Relationship Id="rId7" Type="http://schemas.openxmlformats.org/officeDocument/2006/relationships/hyperlink" Target="file:///C:\Users\user\Desktop\&#52572;&#51333;_&#51648;&#46020;_1.html" TargetMode="External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6" Type="http://schemas.openxmlformats.org/officeDocument/2006/relationships/image" Target="../media/image38.PNG"/><Relationship Id="rId5" Type="http://schemas.openxmlformats.org/officeDocument/2006/relationships/slideLayout" Target="../slideLayouts/slideLayout3.xml"/><Relationship Id="rId4" Type="http://schemas.openxmlformats.org/officeDocument/2006/relationships/tags" Target="../tags/tag17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tags" Target="../tags/tag20.xml"/><Relationship Id="rId7" Type="http://schemas.openxmlformats.org/officeDocument/2006/relationships/hyperlink" Target="file:///C:\Users\user\Desktop\&#52572;&#51333;_&#51648;&#46020;_1.html" TargetMode="External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image" Target="../media/image40.jpg"/><Relationship Id="rId5" Type="http://schemas.openxmlformats.org/officeDocument/2006/relationships/slideLayout" Target="../slideLayouts/slideLayout3.xml"/><Relationship Id="rId4" Type="http://schemas.openxmlformats.org/officeDocument/2006/relationships/tags" Target="../tags/tag2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2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2840009" y="1772816"/>
            <a:ext cx="4339177" cy="3106188"/>
            <a:chOff x="3457817" y="2293735"/>
            <a:chExt cx="3229430" cy="2603242"/>
          </a:xfrm>
        </p:grpSpPr>
        <p:sp>
          <p:nvSpPr>
            <p:cNvPr id="4" name="TextBox 3"/>
            <p:cNvSpPr txBox="1"/>
            <p:nvPr/>
          </p:nvSpPr>
          <p:spPr>
            <a:xfrm>
              <a:off x="3462237" y="2293735"/>
              <a:ext cx="3225010" cy="11091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4000" b="1" dirty="0">
                  <a:solidFill>
                    <a:srgbClr val="003964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빅데이터 청년인재 </a:t>
              </a:r>
              <a:endParaRPr lang="en-US" altLang="ko-KR" sz="4000" b="1" dirty="0">
                <a:solidFill>
                  <a:srgbClr val="003964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/>
              <a:r>
                <a:rPr lang="ko-KR" altLang="en-US" sz="4000" b="1" dirty="0">
                  <a:solidFill>
                    <a:srgbClr val="003964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프로젝트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3457817" y="3662596"/>
              <a:ext cx="3110478" cy="3998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b="1" dirty="0">
                  <a:solidFill>
                    <a:schemeClr val="bg2">
                      <a:lumMod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경희대학교 </a:t>
              </a:r>
              <a:r>
                <a:rPr lang="en-US" altLang="ko-KR" b="1" dirty="0">
                  <a:solidFill>
                    <a:schemeClr val="bg2">
                      <a:lumMod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R</a:t>
              </a:r>
              <a:r>
                <a:rPr lang="ko-KR" altLang="en-US" b="1" dirty="0">
                  <a:solidFill>
                    <a:schemeClr val="bg2">
                      <a:lumMod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반 동대문산악회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3B709AD-2111-47EA-92B2-81D250371DC0}"/>
                </a:ext>
              </a:extLst>
            </p:cNvPr>
            <p:cNvSpPr txBox="1"/>
            <p:nvPr/>
          </p:nvSpPr>
          <p:spPr>
            <a:xfrm>
              <a:off x="3780586" y="4303710"/>
              <a:ext cx="2499645" cy="5932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b="1" dirty="0" err="1">
                  <a:solidFill>
                    <a:schemeClr val="bg2">
                      <a:lumMod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강한별</a:t>
              </a:r>
              <a:r>
                <a:rPr lang="ko-KR" altLang="en-US" sz="2000" b="1" dirty="0">
                  <a:solidFill>
                    <a:schemeClr val="bg2">
                      <a:lumMod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김규식 김하나 </a:t>
              </a:r>
              <a:r>
                <a:rPr lang="ko-KR" altLang="en-US" sz="2000" b="1" dirty="0" err="1">
                  <a:solidFill>
                    <a:schemeClr val="bg2">
                      <a:lumMod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김혁진</a:t>
              </a:r>
              <a:r>
                <a:rPr lang="ko-KR" altLang="en-US" sz="2000" b="1" dirty="0">
                  <a:solidFill>
                    <a:schemeClr val="bg2">
                      <a:lumMod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endParaRPr lang="en-US" altLang="ko-KR" sz="2000" b="1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/>
              <a:r>
                <a:rPr lang="ko-KR" altLang="en-US" sz="2000" b="1" dirty="0" err="1">
                  <a:solidFill>
                    <a:schemeClr val="bg2">
                      <a:lumMod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윤주녕</a:t>
              </a:r>
              <a:r>
                <a:rPr lang="ko-KR" altLang="en-US" sz="2000" b="1" dirty="0">
                  <a:solidFill>
                    <a:schemeClr val="bg2">
                      <a:lumMod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2000" b="1" dirty="0" err="1">
                  <a:solidFill>
                    <a:schemeClr val="bg2">
                      <a:lumMod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이강호</a:t>
              </a:r>
              <a:r>
                <a:rPr lang="ko-KR" altLang="en-US" sz="2000" b="1" dirty="0">
                  <a:solidFill>
                    <a:schemeClr val="bg2">
                      <a:lumMod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2000" b="1" dirty="0" err="1">
                  <a:solidFill>
                    <a:schemeClr val="bg2">
                      <a:lumMod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이두광</a:t>
              </a:r>
              <a:r>
                <a:rPr lang="ko-KR" altLang="en-US" sz="2000" b="1" dirty="0">
                  <a:solidFill>
                    <a:schemeClr val="bg2">
                      <a:lumMod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2000" b="1" dirty="0" err="1">
                  <a:solidFill>
                    <a:schemeClr val="bg2">
                      <a:lumMod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정우재</a:t>
              </a:r>
              <a:r>
                <a:rPr lang="ko-KR" altLang="en-US" sz="2000" b="1" dirty="0">
                  <a:solidFill>
                    <a:schemeClr val="bg2">
                      <a:lumMod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12BC4906-1A84-496C-B30E-05E97E5AFA1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560" y="1069089"/>
            <a:ext cx="4334967" cy="41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0004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FE35C8C-6EB6-4043-8ED6-B6C8D5B3455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3838575" y="6571608"/>
            <a:ext cx="2228850" cy="268705"/>
          </a:xfrm>
        </p:spPr>
        <p:txBody>
          <a:bodyPr/>
          <a:lstStyle/>
          <a:p>
            <a:fld id="{15BDD5CB-DE1F-4C63-9985-27669B031B76}" type="slidenum">
              <a:rPr lang="en-US" altLang="ko-KR" smtClean="0"/>
              <a:pPr/>
              <a:t>10</a:t>
            </a:fld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DFABD5D-9E49-4C98-AC5A-A9B9DE2D4F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3075" y="1412776"/>
            <a:ext cx="5760268" cy="5030886"/>
          </a:xfrm>
          <a:prstGeom prst="rect">
            <a:avLst/>
          </a:prstGeom>
          <a:solidFill>
            <a:srgbClr val="6E94C2"/>
          </a:solidFill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2F9B722-C4E6-4344-8111-56B7E05FC505}"/>
              </a:ext>
            </a:extLst>
          </p:cNvPr>
          <p:cNvSpPr/>
          <p:nvPr/>
        </p:nvSpPr>
        <p:spPr>
          <a:xfrm>
            <a:off x="1764477" y="1412776"/>
            <a:ext cx="5760268" cy="223224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4CC9D884-A0B2-48D2-9265-E3BCB5732BC5}"/>
              </a:ext>
            </a:extLst>
          </p:cNvPr>
          <p:cNvSpPr txBox="1">
            <a:spLocks/>
          </p:cNvSpPr>
          <p:nvPr/>
        </p:nvSpPr>
        <p:spPr>
          <a:xfrm>
            <a:off x="127714" y="188640"/>
            <a:ext cx="8092545" cy="379938"/>
          </a:xfrm>
          <a:prstGeom prst="rect">
            <a:avLst/>
          </a:prstGeom>
        </p:spPr>
        <p:txBody>
          <a:bodyPr lIns="122169" tIns="61085" rIns="122169" bIns="61085"/>
          <a:lstStyle>
            <a:lvl1pPr algn="l" defTabSz="992829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700" b="1" kern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en-US" altLang="ko-KR" dirty="0"/>
              <a:t>2. </a:t>
            </a:r>
            <a:r>
              <a:rPr lang="ko-KR" altLang="en-US" dirty="0"/>
              <a:t>선정배경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AC42C39-C036-41E6-A60B-4215390DC349}"/>
              </a:ext>
            </a:extLst>
          </p:cNvPr>
          <p:cNvSpPr/>
          <p:nvPr/>
        </p:nvSpPr>
        <p:spPr>
          <a:xfrm>
            <a:off x="535816" y="933619"/>
            <a:ext cx="190308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b="1"/>
              <a:t>입지 선정 논리</a:t>
            </a:r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1365326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FE35C8C-6EB6-4043-8ED6-B6C8D5B3455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BDD5CB-DE1F-4C63-9985-27669B031B76}" type="slidenum">
              <a:rPr lang="en-US" altLang="ko-KR" smtClean="0"/>
              <a:pPr/>
              <a:t>11</a:t>
            </a:fld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87DEA89-3E92-4D31-81F6-0315355D98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352" y="7677472"/>
            <a:ext cx="7934325" cy="3905250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FCBBCC90-CB20-4D2B-B510-FAC8694472D3}"/>
              </a:ext>
            </a:extLst>
          </p:cNvPr>
          <p:cNvGrpSpPr/>
          <p:nvPr/>
        </p:nvGrpSpPr>
        <p:grpSpPr>
          <a:xfrm>
            <a:off x="900850" y="1538595"/>
            <a:ext cx="8104300" cy="4763111"/>
            <a:chOff x="1093663" y="1538880"/>
            <a:chExt cx="7718671" cy="4536466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EEC3D104-4456-44B4-B29D-F3028AE318A5}"/>
                </a:ext>
              </a:extLst>
            </p:cNvPr>
            <p:cNvGrpSpPr/>
            <p:nvPr/>
          </p:nvGrpSpPr>
          <p:grpSpPr>
            <a:xfrm>
              <a:off x="1093663" y="1538880"/>
              <a:ext cx="7718671" cy="2414371"/>
              <a:chOff x="1093663" y="1623708"/>
              <a:chExt cx="7718671" cy="2414371"/>
            </a:xfrm>
          </p:grpSpPr>
          <p:pic>
            <p:nvPicPr>
              <p:cNvPr id="4" name="그림 3">
                <a:extLst>
                  <a:ext uri="{FF2B5EF4-FFF2-40B4-BE49-F238E27FC236}">
                    <a16:creationId xmlns:a16="http://schemas.microsoft.com/office/drawing/2014/main" id="{8821BD73-4689-4628-A285-9A80AABD77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93663" y="1623708"/>
                <a:ext cx="7718671" cy="2414371"/>
              </a:xfrm>
              <a:prstGeom prst="rect">
                <a:avLst/>
              </a:prstGeom>
            </p:spPr>
          </p:pic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C3AB28B1-938B-48A0-9BC3-E878415B1889}"/>
                  </a:ext>
                </a:extLst>
              </p:cNvPr>
              <p:cNvSpPr/>
              <p:nvPr/>
            </p:nvSpPr>
            <p:spPr>
              <a:xfrm>
                <a:off x="6984722" y="2004984"/>
                <a:ext cx="648072" cy="1742333"/>
              </a:xfrm>
              <a:prstGeom prst="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0B3E0591-0BCE-4F3F-B946-86C540ADC3B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85949" y="4065571"/>
              <a:ext cx="6134100" cy="2009775"/>
            </a:xfrm>
            <a:prstGeom prst="rect">
              <a:avLst/>
            </a:prstGeom>
          </p:spPr>
        </p:pic>
      </p:grpSp>
      <p:sp>
        <p:nvSpPr>
          <p:cNvPr id="10" name="제목 1">
            <a:extLst>
              <a:ext uri="{FF2B5EF4-FFF2-40B4-BE49-F238E27FC236}">
                <a16:creationId xmlns:a16="http://schemas.microsoft.com/office/drawing/2014/main" id="{0E321BCF-6DE9-42A5-8D11-A083FECBF15F}"/>
              </a:ext>
            </a:extLst>
          </p:cNvPr>
          <p:cNvSpPr txBox="1">
            <a:spLocks/>
          </p:cNvSpPr>
          <p:nvPr/>
        </p:nvSpPr>
        <p:spPr>
          <a:xfrm>
            <a:off x="127714" y="188640"/>
            <a:ext cx="8092545" cy="379938"/>
          </a:xfrm>
          <a:prstGeom prst="rect">
            <a:avLst/>
          </a:prstGeom>
        </p:spPr>
        <p:txBody>
          <a:bodyPr lIns="122169" tIns="61085" rIns="122169" bIns="61085"/>
          <a:lstStyle>
            <a:lvl1pPr algn="l" defTabSz="992829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700" b="1" kern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en-US" altLang="ko-KR" dirty="0"/>
              <a:t>2. </a:t>
            </a:r>
            <a:r>
              <a:rPr lang="ko-KR" altLang="en-US" dirty="0"/>
              <a:t>선정배경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F0E7DB1-DB30-4BAF-8668-930B3139C399}"/>
              </a:ext>
            </a:extLst>
          </p:cNvPr>
          <p:cNvSpPr/>
          <p:nvPr/>
        </p:nvSpPr>
        <p:spPr>
          <a:xfrm>
            <a:off x="535816" y="933619"/>
            <a:ext cx="482696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b="1" dirty="0"/>
              <a:t>정부 정책 방향을 고려한 입지 선정 근거</a:t>
            </a:r>
          </a:p>
        </p:txBody>
      </p:sp>
    </p:spTree>
    <p:extLst>
      <p:ext uri="{BB962C8B-B14F-4D97-AF65-F5344CB8AC3E}">
        <p14:creationId xmlns:p14="http://schemas.microsoft.com/office/powerpoint/2010/main" val="6871392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FE35C8C-6EB6-4043-8ED6-B6C8D5B3455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BDD5CB-DE1F-4C63-9985-27669B031B76}" type="slidenum">
              <a:rPr lang="en-US" altLang="ko-KR" smtClean="0"/>
              <a:pPr/>
              <a:t>12</a:t>
            </a:fld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87DEA89-3E92-4D31-81F6-0315355D98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352" y="7677472"/>
            <a:ext cx="7934325" cy="3905250"/>
          </a:xfrm>
          <a:prstGeom prst="rect">
            <a:avLst/>
          </a:prstGeom>
        </p:spPr>
      </p:pic>
      <p:sp>
        <p:nvSpPr>
          <p:cNvPr id="10" name="제목 1">
            <a:extLst>
              <a:ext uri="{FF2B5EF4-FFF2-40B4-BE49-F238E27FC236}">
                <a16:creationId xmlns:a16="http://schemas.microsoft.com/office/drawing/2014/main" id="{0E321BCF-6DE9-42A5-8D11-A083FECBF15F}"/>
              </a:ext>
            </a:extLst>
          </p:cNvPr>
          <p:cNvSpPr txBox="1">
            <a:spLocks/>
          </p:cNvSpPr>
          <p:nvPr/>
        </p:nvSpPr>
        <p:spPr>
          <a:xfrm>
            <a:off x="127714" y="188640"/>
            <a:ext cx="8092545" cy="379938"/>
          </a:xfrm>
          <a:prstGeom prst="rect">
            <a:avLst/>
          </a:prstGeom>
        </p:spPr>
        <p:txBody>
          <a:bodyPr lIns="122169" tIns="61085" rIns="122169" bIns="61085"/>
          <a:lstStyle>
            <a:lvl1pPr algn="l" defTabSz="992829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700" b="1" kern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en-US" altLang="ko-KR" dirty="0"/>
              <a:t>2. </a:t>
            </a:r>
            <a:r>
              <a:rPr lang="ko-KR" altLang="en-US" dirty="0"/>
              <a:t>선정배경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F0E7DB1-DB30-4BAF-8668-930B3139C399}"/>
              </a:ext>
            </a:extLst>
          </p:cNvPr>
          <p:cNvSpPr/>
          <p:nvPr/>
        </p:nvSpPr>
        <p:spPr>
          <a:xfrm>
            <a:off x="535816" y="933619"/>
            <a:ext cx="482696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b="1" dirty="0"/>
              <a:t>정부 정책 방향을 고려한 입지 선정 근거</a:t>
            </a:r>
          </a:p>
        </p:txBody>
      </p:sp>
      <p:pic>
        <p:nvPicPr>
          <p:cNvPr id="21" name="Picture 2" descr="ì êµ­ ì§ë ì´ë¯¸ì§ì ëí ì´ë¯¸ì§ ê²ìê²°ê³¼">
            <a:extLst>
              <a:ext uri="{FF2B5EF4-FFF2-40B4-BE49-F238E27FC236}">
                <a16:creationId xmlns:a16="http://schemas.microsoft.com/office/drawing/2014/main" id="{7B119072-6F08-4702-90C2-99D596E694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275" y="2284639"/>
            <a:ext cx="3754267" cy="4139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직사각형 168">
            <a:extLst>
              <a:ext uri="{FF2B5EF4-FFF2-40B4-BE49-F238E27FC236}">
                <a16:creationId xmlns:a16="http://schemas.microsoft.com/office/drawing/2014/main" id="{E3298DA5-6870-4E0D-8D56-12A2822E357B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-807640" y="620618"/>
            <a:ext cx="698155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 extrusionH="6350"/>
          </a:bodyPr>
          <a:lstStyle/>
          <a:p>
            <a:pPr marL="92069" indent="-92069" algn="ctr" defTabSz="839694" fontAlgn="auto" latinLnBrk="0">
              <a:spcBef>
                <a:spcPts val="275"/>
              </a:spcBef>
              <a:spcAft>
                <a:spcPts val="0"/>
              </a:spcAft>
              <a:defRPr/>
            </a:pPr>
            <a:endParaRPr kumimoji="0" lang="ko-KR" altLang="en-US" sz="2400" b="1" kern="0" dirty="0">
              <a:solidFill>
                <a:schemeClr val="accent5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2050" name="Picture 2" descr="ì¶©ì²­ë¶ë ì§ë ì´ë¯¸ì§ì ëí ì´ë¯¸ì§ ê²ìê²°ê³¼">
            <a:extLst>
              <a:ext uri="{FF2B5EF4-FFF2-40B4-BE49-F238E27FC236}">
                <a16:creationId xmlns:a16="http://schemas.microsoft.com/office/drawing/2014/main" id="{5169BEA1-DC65-4B32-9AB8-E1AF52FE48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921" y="2967899"/>
            <a:ext cx="1960959" cy="1960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226AFE25-CC2D-42D5-8EA5-2D1C30353DE2}"/>
              </a:ext>
            </a:extLst>
          </p:cNvPr>
          <p:cNvSpPr/>
          <p:nvPr/>
        </p:nvSpPr>
        <p:spPr>
          <a:xfrm>
            <a:off x="893274" y="1527262"/>
            <a:ext cx="3754267" cy="792088"/>
          </a:xfrm>
          <a:prstGeom prst="rect">
            <a:avLst/>
          </a:prstGeom>
          <a:solidFill>
            <a:srgbClr val="6E94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168">
            <a:extLst>
              <a:ext uri="{FF2B5EF4-FFF2-40B4-BE49-F238E27FC236}">
                <a16:creationId xmlns:a16="http://schemas.microsoft.com/office/drawing/2014/main" id="{E4518373-4357-4A3C-AB50-B7198A958DAD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-109913" y="1523903"/>
            <a:ext cx="5760640" cy="12157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 extrusionH="6350"/>
          </a:bodyPr>
          <a:lstStyle/>
          <a:p>
            <a:pPr marL="92069" indent="-92069" algn="ctr" defTabSz="839694" fontAlgn="auto" latinLnBrk="0">
              <a:spcBef>
                <a:spcPts val="275"/>
              </a:spcBef>
              <a:spcAft>
                <a:spcPts val="0"/>
              </a:spcAft>
              <a:defRPr/>
            </a:pPr>
            <a:r>
              <a:rPr lang="ko-KR" altLang="en-US" sz="2400" b="1" kern="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최적의 수소 충전소 </a:t>
            </a:r>
            <a:endParaRPr lang="en-US" altLang="ko-KR" sz="2400" b="1" kern="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  <a:p>
            <a:pPr marL="92069" indent="-92069" algn="ctr" defTabSz="839694" fontAlgn="auto" latinLnBrk="0">
              <a:spcBef>
                <a:spcPts val="275"/>
              </a:spcBef>
              <a:spcAft>
                <a:spcPts val="0"/>
              </a:spcAft>
              <a:defRPr/>
            </a:pPr>
            <a:r>
              <a:rPr lang="ko-KR" altLang="en-US" sz="2400" b="1" kern="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위치 선정 </a:t>
            </a:r>
            <a:endParaRPr lang="en-US" altLang="ko-KR" sz="2400" b="1" kern="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  <a:p>
            <a:pPr marL="92069" indent="-92069" algn="ctr" defTabSz="839694" fontAlgn="auto" latinLnBrk="0">
              <a:spcBef>
                <a:spcPts val="275"/>
              </a:spcBef>
              <a:spcAft>
                <a:spcPts val="0"/>
              </a:spcAft>
              <a:defRPr/>
            </a:pPr>
            <a:endParaRPr kumimoji="0" lang="ko-KR" altLang="en-US" sz="1800" b="1" kern="0" dirty="0">
              <a:solidFill>
                <a:schemeClr val="accent5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1" name="화살표: 줄무늬가 있는 오른쪽 30">
            <a:extLst>
              <a:ext uri="{FF2B5EF4-FFF2-40B4-BE49-F238E27FC236}">
                <a16:creationId xmlns:a16="http://schemas.microsoft.com/office/drawing/2014/main" id="{2FA7A3B9-8F90-4980-ADBF-D371D1F526AF}"/>
              </a:ext>
            </a:extLst>
          </p:cNvPr>
          <p:cNvSpPr/>
          <p:nvPr/>
        </p:nvSpPr>
        <p:spPr>
          <a:xfrm>
            <a:off x="4846904" y="3694846"/>
            <a:ext cx="1018647" cy="652355"/>
          </a:xfrm>
          <a:prstGeom prst="stripedRightArrow">
            <a:avLst/>
          </a:prstGeom>
          <a:solidFill>
            <a:schemeClr val="accent4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" name="Picture 2" descr="ì¶©ì²­ë¶ë ì§ë ì´ë¯¸ì§ì ëí ì´ë¯¸ì§ ê²ìê²°ê³¼">
            <a:extLst>
              <a:ext uri="{FF2B5EF4-FFF2-40B4-BE49-F238E27FC236}">
                <a16:creationId xmlns:a16="http://schemas.microsoft.com/office/drawing/2014/main" id="{2FF8F4AD-DDE5-4484-A25E-C331113FE6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6656" y="2967899"/>
            <a:ext cx="1960959" cy="1960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mblogthumb-phinf.pstatic.net/20150402_150/hk100629_1427901257461wj7lO_JPEG/%C3%E6%BA%CF%C1%F6%B5%B5_%C3%E6%C3%BB%BA%CF%B5%B5_%C1%F6%B5%B5.jpg?type=w2">
            <a:extLst>
              <a:ext uri="{FF2B5EF4-FFF2-40B4-BE49-F238E27FC236}">
                <a16:creationId xmlns:a16="http://schemas.microsoft.com/office/drawing/2014/main" id="{D37982FD-39D9-47A1-AEFC-65D3FBCA48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2789" y="2545861"/>
            <a:ext cx="3843506" cy="3113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직사각형 35">
            <a:extLst>
              <a:ext uri="{FF2B5EF4-FFF2-40B4-BE49-F238E27FC236}">
                <a16:creationId xmlns:a16="http://schemas.microsoft.com/office/drawing/2014/main" id="{C684047F-1963-4BFA-9512-FB94C7DCE52A}"/>
              </a:ext>
            </a:extLst>
          </p:cNvPr>
          <p:cNvSpPr/>
          <p:nvPr/>
        </p:nvSpPr>
        <p:spPr>
          <a:xfrm>
            <a:off x="7031671" y="1825751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b="1" dirty="0">
                <a:solidFill>
                  <a:schemeClr val="accent5"/>
                </a:solidFill>
              </a:rPr>
              <a:t>충청북도</a:t>
            </a:r>
            <a:endParaRPr lang="ko-KR" altLang="en-US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82268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DD5CB-DE1F-4C63-9985-27669B031B76}" type="slidenum">
              <a:rPr lang="en-US" altLang="ko-KR" smtClean="0">
                <a:solidFill>
                  <a:prstClr val="black"/>
                </a:solidFill>
              </a:rPr>
              <a:pPr/>
              <a:t>13</a:t>
            </a:fld>
            <a:endParaRPr lang="en-US" altLang="ko-KR" dirty="0">
              <a:solidFill>
                <a:prstClr val="black"/>
              </a:solidFill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3545307" y="1916833"/>
            <a:ext cx="5783177" cy="4320480"/>
          </a:xfrm>
        </p:spPr>
        <p:txBody>
          <a:bodyPr/>
          <a:lstStyle/>
          <a:p>
            <a:pPr marL="0" lvl="1" indent="0">
              <a:lnSpc>
                <a:spcPct val="150000"/>
              </a:lnSpc>
              <a:buNone/>
            </a:pPr>
            <a:endParaRPr lang="en-US" altLang="ko-KR" sz="1600" b="1" dirty="0">
              <a:solidFill>
                <a:srgbClr val="3E7AA4"/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marL="0" defTabSz="1280160">
              <a:lnSpc>
                <a:spcPct val="150000"/>
              </a:lnSpc>
            </a:pPr>
            <a:r>
              <a:rPr lang="ko-KR" altLang="en-US" dirty="0"/>
              <a:t>데이터 수집</a:t>
            </a:r>
          </a:p>
          <a:p>
            <a:pPr marL="0" defTabSz="1280160">
              <a:lnSpc>
                <a:spcPct val="150000"/>
              </a:lnSpc>
            </a:pPr>
            <a:r>
              <a:rPr lang="ko-KR" altLang="en-US" dirty="0"/>
              <a:t>분석 과정 </a:t>
            </a:r>
          </a:p>
          <a:p>
            <a:pPr marL="0" defTabSz="1280160">
              <a:lnSpc>
                <a:spcPct val="150000"/>
              </a:lnSpc>
            </a:pPr>
            <a:r>
              <a:rPr lang="ko-KR" altLang="en-US" dirty="0"/>
              <a:t>분석 결과</a:t>
            </a:r>
          </a:p>
          <a:p>
            <a:pPr marL="0" indent="0" defTabSz="1280160">
              <a:buNone/>
            </a:pPr>
            <a:endParaRPr lang="ko-KR" altLang="en-US" dirty="0"/>
          </a:p>
          <a:p>
            <a:pPr marL="0" indent="0" defTabSz="1280160">
              <a:buNone/>
            </a:pPr>
            <a:endParaRPr lang="ko-KR" altLang="en-US" b="1" dirty="0"/>
          </a:p>
          <a:p>
            <a:pPr marL="0" lvl="1" indent="0">
              <a:lnSpc>
                <a:spcPct val="150000"/>
              </a:lnSpc>
              <a:buNone/>
            </a:pPr>
            <a:endParaRPr lang="ko-KR" altLang="en-US" sz="1600" b="1" dirty="0">
              <a:solidFill>
                <a:srgbClr val="3E7AA4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>
          <a:xfrm>
            <a:off x="240634" y="2410935"/>
            <a:ext cx="3184357" cy="3826377"/>
          </a:xfrm>
        </p:spPr>
        <p:txBody>
          <a:bodyPr/>
          <a:lstStyle/>
          <a:p>
            <a:r>
              <a:rPr lang="en-US" altLang="ko-KR" dirty="0"/>
              <a:t>Ⅱ. </a:t>
            </a:r>
            <a:r>
              <a:rPr lang="ko-KR" altLang="en-US" dirty="0"/>
              <a:t>분석 및 결과</a:t>
            </a:r>
          </a:p>
        </p:txBody>
      </p:sp>
    </p:spTree>
    <p:extLst>
      <p:ext uri="{BB962C8B-B14F-4D97-AF65-F5344CB8AC3E}">
        <p14:creationId xmlns:p14="http://schemas.microsoft.com/office/powerpoint/2010/main" val="10067082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FE35C8C-6EB6-4043-8ED6-B6C8D5B3455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BDD5CB-DE1F-4C63-9985-27669B031B76}" type="slidenum">
              <a:rPr lang="en-US" altLang="ko-KR" smtClean="0"/>
              <a:pPr/>
              <a:t>14</a:t>
            </a:fld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D73EB94-4D09-4454-9F32-EA782A7E4E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7533456"/>
            <a:ext cx="7772400" cy="3914775"/>
          </a:xfrm>
          <a:prstGeom prst="rect">
            <a:avLst/>
          </a:prstGeom>
        </p:spPr>
      </p:pic>
      <p:sp>
        <p:nvSpPr>
          <p:cNvPr id="8" name="제목 1">
            <a:extLst>
              <a:ext uri="{FF2B5EF4-FFF2-40B4-BE49-F238E27FC236}">
                <a16:creationId xmlns:a16="http://schemas.microsoft.com/office/drawing/2014/main" id="{1208AEEF-99BB-4018-9904-1F16943BF189}"/>
              </a:ext>
            </a:extLst>
          </p:cNvPr>
          <p:cNvSpPr txBox="1">
            <a:spLocks/>
          </p:cNvSpPr>
          <p:nvPr/>
        </p:nvSpPr>
        <p:spPr>
          <a:xfrm>
            <a:off x="127714" y="188640"/>
            <a:ext cx="8092545" cy="379938"/>
          </a:xfrm>
          <a:prstGeom prst="rect">
            <a:avLst/>
          </a:prstGeom>
        </p:spPr>
        <p:txBody>
          <a:bodyPr lIns="122169" tIns="61085" rIns="122169" bIns="61085"/>
          <a:lstStyle>
            <a:lvl1pPr algn="l" defTabSz="992829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700" b="1" kern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en-US" altLang="ko-KR" dirty="0"/>
              <a:t>1. </a:t>
            </a:r>
            <a:r>
              <a:rPr lang="ko-KR" altLang="en-US" dirty="0"/>
              <a:t>데이터 수집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287C482F-397F-4F42-853F-76251BD356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29687"/>
              </p:ext>
            </p:extLst>
          </p:nvPr>
        </p:nvGraphicFramePr>
        <p:xfrm>
          <a:off x="1066800" y="1366167"/>
          <a:ext cx="7772400" cy="431088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2878088">
                  <a:extLst>
                    <a:ext uri="{9D8B030D-6E8A-4147-A177-3AD203B41FA5}">
                      <a16:colId xmlns:a16="http://schemas.microsoft.com/office/drawing/2014/main" val="2791909860"/>
                    </a:ext>
                  </a:extLst>
                </a:gridCol>
                <a:gridCol w="1872208">
                  <a:extLst>
                    <a:ext uri="{9D8B030D-6E8A-4147-A177-3AD203B41FA5}">
                      <a16:colId xmlns:a16="http://schemas.microsoft.com/office/drawing/2014/main" val="2383551504"/>
                    </a:ext>
                  </a:extLst>
                </a:gridCol>
                <a:gridCol w="3022104">
                  <a:extLst>
                    <a:ext uri="{9D8B030D-6E8A-4147-A177-3AD203B41FA5}">
                      <a16:colId xmlns:a16="http://schemas.microsoft.com/office/drawing/2014/main" val="464936817"/>
                    </a:ext>
                  </a:extLst>
                </a:gridCol>
              </a:tblGrid>
              <a:tr h="4512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구분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데이터 범위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자료확보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515763"/>
                  </a:ext>
                </a:extLst>
              </a:tr>
              <a:tr h="4512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인구통계 데이터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2018</a:t>
                      </a:r>
                      <a:r>
                        <a:rPr lang="ko-KR" altLang="en-US" dirty="0"/>
                        <a:t>년</a:t>
                      </a:r>
                      <a:endParaRPr lang="en-US" altLang="ko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KOSIS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2201884"/>
                  </a:ext>
                </a:extLst>
              </a:tr>
              <a:tr h="4512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교통 데이터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2018</a:t>
                      </a:r>
                      <a:r>
                        <a:rPr lang="ko-KR" altLang="en-US" dirty="0"/>
                        <a:t>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교통량 정보제공 시스템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1942614"/>
                  </a:ext>
                </a:extLst>
              </a:tr>
              <a:tr h="4512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주차장 데이터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2016~2017</a:t>
                      </a:r>
                      <a:r>
                        <a:rPr lang="ko-KR" altLang="en-US" dirty="0"/>
                        <a:t>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공공 데이터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1447339"/>
                  </a:ext>
                </a:extLst>
              </a:tr>
              <a:tr h="4512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대피장소 데이터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2019</a:t>
                      </a:r>
                      <a:r>
                        <a:rPr lang="ko-KR" altLang="en-US" dirty="0"/>
                        <a:t>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공공 데이터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4943371"/>
                  </a:ext>
                </a:extLst>
              </a:tr>
              <a:tr h="4512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공동주택 데이터</a:t>
                      </a:r>
                      <a:endParaRPr lang="en-US" altLang="ko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2019</a:t>
                      </a:r>
                      <a:r>
                        <a:rPr lang="ko-KR" altLang="en-US" dirty="0"/>
                        <a:t>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지자체 홈페이지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8601098"/>
                  </a:ext>
                </a:extLst>
              </a:tr>
              <a:tr h="4512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수소연료차 등록대수 데이터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2015~2019</a:t>
                      </a:r>
                      <a:r>
                        <a:rPr lang="ko-KR" altLang="en-US" dirty="0"/>
                        <a:t>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국토 교통부 통계누리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6703045"/>
                  </a:ext>
                </a:extLst>
              </a:tr>
              <a:tr h="4512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상가 업소 정보 데이터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2019</a:t>
                      </a:r>
                      <a:r>
                        <a:rPr lang="ko-KR" altLang="en-US" dirty="0"/>
                        <a:t>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소상공인 시장 진흥공단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3874049"/>
                  </a:ext>
                </a:extLst>
              </a:tr>
              <a:tr h="4512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학교 데이터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2019</a:t>
                      </a:r>
                      <a:r>
                        <a:rPr lang="ko-KR" altLang="en-US" dirty="0"/>
                        <a:t>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공공 데이터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34023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641600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FE35C8C-6EB6-4043-8ED6-B6C8D5B3455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BDD5CB-DE1F-4C63-9985-27669B031B76}" type="slidenum">
              <a:rPr lang="en-US" altLang="ko-KR" smtClean="0"/>
              <a:pPr/>
              <a:t>15</a:t>
            </a:fld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D73EB94-4D09-4454-9F32-EA782A7E4E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7533456"/>
            <a:ext cx="7772400" cy="391477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24C7588-2AD1-44AD-9896-5740782625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106" y="2132856"/>
            <a:ext cx="9621430" cy="3745609"/>
          </a:xfrm>
          <a:prstGeom prst="rect">
            <a:avLst/>
          </a:prstGeom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29DB7029-A355-4E38-B3E2-A19E0E007613}"/>
              </a:ext>
            </a:extLst>
          </p:cNvPr>
          <p:cNvSpPr txBox="1">
            <a:spLocks/>
          </p:cNvSpPr>
          <p:nvPr/>
        </p:nvSpPr>
        <p:spPr>
          <a:xfrm>
            <a:off x="156105" y="1320870"/>
            <a:ext cx="2060591" cy="379938"/>
          </a:xfrm>
          <a:prstGeom prst="rect">
            <a:avLst/>
          </a:prstGeom>
        </p:spPr>
        <p:txBody>
          <a:bodyPr lIns="122169" tIns="61085" rIns="122169" bIns="61085"/>
          <a:lstStyle>
            <a:lvl1pPr algn="l" defTabSz="992829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700" b="1" kern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 sz="2000" dirty="0"/>
              <a:t>데이터 셋 편성</a:t>
            </a: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A1CE8415-32E3-41F7-812A-5B3DED22894A}"/>
              </a:ext>
            </a:extLst>
          </p:cNvPr>
          <p:cNvSpPr txBox="1">
            <a:spLocks/>
          </p:cNvSpPr>
          <p:nvPr/>
        </p:nvSpPr>
        <p:spPr>
          <a:xfrm>
            <a:off x="127714" y="188640"/>
            <a:ext cx="8092545" cy="379938"/>
          </a:xfrm>
          <a:prstGeom prst="rect">
            <a:avLst/>
          </a:prstGeom>
        </p:spPr>
        <p:txBody>
          <a:bodyPr lIns="122169" tIns="61085" rIns="122169" bIns="61085"/>
          <a:lstStyle>
            <a:lvl1pPr algn="l" defTabSz="992829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700" b="1" kern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en-US" altLang="ko-KR" dirty="0"/>
              <a:t>1. </a:t>
            </a:r>
            <a:r>
              <a:rPr lang="ko-KR" altLang="en-US" dirty="0"/>
              <a:t>데이터 수집</a:t>
            </a:r>
          </a:p>
        </p:txBody>
      </p:sp>
    </p:spTree>
    <p:extLst>
      <p:ext uri="{BB962C8B-B14F-4D97-AF65-F5344CB8AC3E}">
        <p14:creationId xmlns:p14="http://schemas.microsoft.com/office/powerpoint/2010/main" val="28403482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67CC505-93BE-49A5-9BD1-D290089F4C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BDD5CB-DE1F-4C63-9985-27669B031B76}" type="slidenum">
              <a:rPr lang="en-US" altLang="ko-KR" smtClean="0"/>
              <a:pPr/>
              <a:t>16</a:t>
            </a:fld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738EDDF-96F1-498E-8D36-CB3AC51182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223" y="1253521"/>
            <a:ext cx="4825778" cy="482453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F0DD2B0-8421-4D2E-A34D-0565F74A2A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5390" y="1253520"/>
            <a:ext cx="4813387" cy="4824535"/>
          </a:xfrm>
          <a:prstGeom prst="rect">
            <a:avLst/>
          </a:prstGeom>
        </p:spPr>
      </p:pic>
      <p:sp>
        <p:nvSpPr>
          <p:cNvPr id="13" name="제목 1">
            <a:extLst>
              <a:ext uri="{FF2B5EF4-FFF2-40B4-BE49-F238E27FC236}">
                <a16:creationId xmlns:a16="http://schemas.microsoft.com/office/drawing/2014/main" id="{E332F503-2311-4D76-BCE4-2BA913623B41}"/>
              </a:ext>
            </a:extLst>
          </p:cNvPr>
          <p:cNvSpPr txBox="1">
            <a:spLocks/>
          </p:cNvSpPr>
          <p:nvPr/>
        </p:nvSpPr>
        <p:spPr>
          <a:xfrm>
            <a:off x="127714" y="188640"/>
            <a:ext cx="8092545" cy="379938"/>
          </a:xfrm>
          <a:prstGeom prst="rect">
            <a:avLst/>
          </a:prstGeom>
        </p:spPr>
        <p:txBody>
          <a:bodyPr lIns="122169" tIns="61085" rIns="122169" bIns="61085"/>
          <a:lstStyle>
            <a:lvl1pPr algn="l" defTabSz="992829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700" b="1" kern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en-US" altLang="ko-KR" dirty="0"/>
              <a:t>2. </a:t>
            </a:r>
            <a:r>
              <a:rPr lang="ko-KR" altLang="en-US" dirty="0"/>
              <a:t>분석 과정</a:t>
            </a:r>
          </a:p>
        </p:txBody>
      </p:sp>
    </p:spTree>
    <p:extLst>
      <p:ext uri="{BB962C8B-B14F-4D97-AF65-F5344CB8AC3E}">
        <p14:creationId xmlns:p14="http://schemas.microsoft.com/office/powerpoint/2010/main" val="1020957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FE35C8C-6EB6-4043-8ED6-B6C8D5B3455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BDD5CB-DE1F-4C63-9985-27669B031B76}" type="slidenum">
              <a:rPr lang="en-US" altLang="ko-KR" smtClean="0"/>
              <a:pPr/>
              <a:t>17</a:t>
            </a:fld>
            <a:endParaRPr lang="en-US" altLang="ko-KR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BBADD2B-ED97-4546-B492-D51D4726DC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025" y="7461448"/>
            <a:ext cx="7981950" cy="3781425"/>
          </a:xfrm>
          <a:prstGeom prst="rect">
            <a:avLst/>
          </a:prstGeom>
        </p:spPr>
      </p:pic>
      <p:graphicFrame>
        <p:nvGraphicFramePr>
          <p:cNvPr id="17" name="개체 16">
            <a:extLst>
              <a:ext uri="{FF2B5EF4-FFF2-40B4-BE49-F238E27FC236}">
                <a16:creationId xmlns:a16="http://schemas.microsoft.com/office/drawing/2014/main" id="{D02AE3BA-A5E2-424B-85C9-6D986AFE016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78216552"/>
              </p:ext>
            </p:extLst>
          </p:nvPr>
        </p:nvGraphicFramePr>
        <p:xfrm>
          <a:off x="5672048" y="2828911"/>
          <a:ext cx="4052888" cy="2881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2" name="Worksheet" r:id="rId5" imgW="3438502" imgH="2143244" progId="Excel.Sheet.12">
                  <p:embed/>
                </p:oleObj>
              </mc:Choice>
              <mc:Fallback>
                <p:oleObj name="Worksheet" r:id="rId5" imgW="3438502" imgH="2143244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672048" y="2828911"/>
                        <a:ext cx="4052888" cy="28813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" name="그림 11">
            <a:extLst>
              <a:ext uri="{FF2B5EF4-FFF2-40B4-BE49-F238E27FC236}">
                <a16:creationId xmlns:a16="http://schemas.microsoft.com/office/drawing/2014/main" id="{8450F08D-46DA-495C-A2E9-94833441DF9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791" y="1897506"/>
            <a:ext cx="5606539" cy="438483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E865BC8-D7C2-4163-926C-8A9481217BC1}"/>
              </a:ext>
            </a:extLst>
          </p:cNvPr>
          <p:cNvSpPr txBox="1"/>
          <p:nvPr/>
        </p:nvSpPr>
        <p:spPr>
          <a:xfrm>
            <a:off x="148119" y="1374669"/>
            <a:ext cx="25202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ea typeface="나눔고딕" panose="020D0604000000000000"/>
              </a:rPr>
              <a:t>상관계수 분석</a:t>
            </a: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575FD0C5-681E-4B68-A9D6-178A6F8A273F}"/>
              </a:ext>
            </a:extLst>
          </p:cNvPr>
          <p:cNvSpPr txBox="1">
            <a:spLocks/>
          </p:cNvSpPr>
          <p:nvPr/>
        </p:nvSpPr>
        <p:spPr>
          <a:xfrm>
            <a:off x="127714" y="188640"/>
            <a:ext cx="8092545" cy="379938"/>
          </a:xfrm>
          <a:prstGeom prst="rect">
            <a:avLst/>
          </a:prstGeom>
        </p:spPr>
        <p:txBody>
          <a:bodyPr lIns="122169" tIns="61085" rIns="122169" bIns="61085"/>
          <a:lstStyle>
            <a:lvl1pPr algn="l" defTabSz="992829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700" b="1" kern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en-US" altLang="ko-KR" dirty="0"/>
              <a:t>2. </a:t>
            </a:r>
            <a:r>
              <a:rPr lang="ko-KR" altLang="en-US" dirty="0"/>
              <a:t>분석 과정</a:t>
            </a:r>
          </a:p>
        </p:txBody>
      </p:sp>
    </p:spTree>
    <p:extLst>
      <p:ext uri="{BB962C8B-B14F-4D97-AF65-F5344CB8AC3E}">
        <p14:creationId xmlns:p14="http://schemas.microsoft.com/office/powerpoint/2010/main" val="20605183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FE35C8C-6EB6-4043-8ED6-B6C8D5B3455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BDD5CB-DE1F-4C63-9985-27669B031B76}" type="slidenum">
              <a:rPr lang="en-US" altLang="ko-KR" smtClean="0"/>
              <a:pPr/>
              <a:t>18</a:t>
            </a:fld>
            <a:endParaRPr lang="en-US" altLang="ko-KR" dirty="0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9CE65C0A-3E6C-4E59-B327-B3C737220A12}"/>
              </a:ext>
            </a:extLst>
          </p:cNvPr>
          <p:cNvGrpSpPr/>
          <p:nvPr/>
        </p:nvGrpSpPr>
        <p:grpSpPr>
          <a:xfrm>
            <a:off x="48619" y="1234769"/>
            <a:ext cx="9808762" cy="4855603"/>
            <a:chOff x="48619" y="1628800"/>
            <a:chExt cx="9808762" cy="4855603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1BB45CAC-4F17-426D-93D0-26B09FAA3D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619" y="1628800"/>
              <a:ext cx="5036819" cy="4855237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171A0FB3-CD2B-4A8B-9A9C-B82EDC8AC93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63974" y="1629166"/>
              <a:ext cx="4793407" cy="4855237"/>
            </a:xfrm>
            <a:prstGeom prst="rect">
              <a:avLst/>
            </a:prstGeom>
          </p:spPr>
        </p:pic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A712BFB-2FCD-4FA9-9E0D-802160A7142E}"/>
              </a:ext>
            </a:extLst>
          </p:cNvPr>
          <p:cNvSpPr/>
          <p:nvPr/>
        </p:nvSpPr>
        <p:spPr>
          <a:xfrm>
            <a:off x="5137898" y="3542020"/>
            <a:ext cx="2006338" cy="35377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977AB62-CB18-49F9-AA37-9D21FB7E11F4}"/>
              </a:ext>
            </a:extLst>
          </p:cNvPr>
          <p:cNvSpPr/>
          <p:nvPr/>
        </p:nvSpPr>
        <p:spPr>
          <a:xfrm>
            <a:off x="5137898" y="4065814"/>
            <a:ext cx="2006338" cy="144016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C1CCFFA-E594-4E21-949C-3D33A9C4D212}"/>
              </a:ext>
            </a:extLst>
          </p:cNvPr>
          <p:cNvSpPr/>
          <p:nvPr/>
        </p:nvSpPr>
        <p:spPr>
          <a:xfrm>
            <a:off x="5137898" y="4890077"/>
            <a:ext cx="2006338" cy="144016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제목 1">
            <a:extLst>
              <a:ext uri="{FF2B5EF4-FFF2-40B4-BE49-F238E27FC236}">
                <a16:creationId xmlns:a16="http://schemas.microsoft.com/office/drawing/2014/main" id="{9B82C2AD-133D-4AEF-B961-5F05D789745F}"/>
              </a:ext>
            </a:extLst>
          </p:cNvPr>
          <p:cNvSpPr txBox="1">
            <a:spLocks/>
          </p:cNvSpPr>
          <p:nvPr/>
        </p:nvSpPr>
        <p:spPr>
          <a:xfrm>
            <a:off x="127714" y="188640"/>
            <a:ext cx="8092545" cy="379938"/>
          </a:xfrm>
          <a:prstGeom prst="rect">
            <a:avLst/>
          </a:prstGeom>
        </p:spPr>
        <p:txBody>
          <a:bodyPr lIns="122169" tIns="61085" rIns="122169" bIns="61085"/>
          <a:lstStyle>
            <a:lvl1pPr algn="l" defTabSz="992829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700" b="1" kern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en-US" altLang="ko-KR" dirty="0"/>
              <a:t>2. </a:t>
            </a:r>
            <a:r>
              <a:rPr lang="ko-KR" altLang="en-US" dirty="0"/>
              <a:t>분석 과정</a:t>
            </a:r>
          </a:p>
        </p:txBody>
      </p:sp>
    </p:spTree>
    <p:extLst>
      <p:ext uri="{BB962C8B-B14F-4D97-AF65-F5344CB8AC3E}">
        <p14:creationId xmlns:p14="http://schemas.microsoft.com/office/powerpoint/2010/main" val="15531674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FE35C8C-6EB6-4043-8ED6-B6C8D5B3455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BDD5CB-DE1F-4C63-9985-27669B031B76}" type="slidenum">
              <a:rPr lang="en-US" altLang="ko-KR" smtClean="0"/>
              <a:pPr/>
              <a:t>19</a:t>
            </a:fld>
            <a:endParaRPr lang="en-US" altLang="ko-KR" dirty="0"/>
          </a:p>
        </p:txBody>
      </p:sp>
      <p:sp>
        <p:nvSpPr>
          <p:cNvPr id="4" name="직사각형 168">
            <a:extLst>
              <a:ext uri="{FF2B5EF4-FFF2-40B4-BE49-F238E27FC236}">
                <a16:creationId xmlns:a16="http://schemas.microsoft.com/office/drawing/2014/main" id="{889F18A2-6682-4EE7-A220-797AA369B7DD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56105" y="951453"/>
            <a:ext cx="3807555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 extrusionH="6350"/>
          </a:bodyPr>
          <a:lstStyle/>
          <a:p>
            <a:pPr marL="92069" indent="-92069" algn="ctr" defTabSz="839694" fontAlgn="auto" latinLnBrk="0">
              <a:spcBef>
                <a:spcPts val="275"/>
              </a:spcBef>
              <a:spcAft>
                <a:spcPts val="0"/>
              </a:spcAft>
              <a:defRPr/>
            </a:pPr>
            <a:r>
              <a:rPr kumimoji="0" lang="ko-KR" altLang="en-US" sz="2400" b="1" kern="0" dirty="0">
                <a:latin typeface="나눔고딕" pitchFamily="50" charset="-127"/>
                <a:ea typeface="나눔고딕" pitchFamily="50" charset="-127"/>
              </a:rPr>
              <a:t>충청북도 청주시 흥덕구</a:t>
            </a:r>
          </a:p>
        </p:txBody>
      </p:sp>
      <p:pic>
        <p:nvPicPr>
          <p:cNvPr id="5" name="그림 4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16A93546-5B9F-4A2E-AF31-C343B6A976C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552" y="2984595"/>
            <a:ext cx="3065775" cy="2938034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57629762-B2A7-4D9B-89CE-976E88DB62B4}"/>
              </a:ext>
            </a:extLst>
          </p:cNvPr>
          <p:cNvSpPr/>
          <p:nvPr/>
        </p:nvSpPr>
        <p:spPr>
          <a:xfrm>
            <a:off x="465955" y="4217567"/>
            <a:ext cx="1448317" cy="131917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pic>
        <p:nvPicPr>
          <p:cNvPr id="7" name="그림 6" descr="텍스트, 지도이(가) 표시된 사진&#10;&#10;자동 생성된 설명">
            <a:hlinkClick r:id="rId7" action="ppaction://hlinkfile"/>
            <a:extLst>
              <a:ext uri="{FF2B5EF4-FFF2-40B4-BE49-F238E27FC236}">
                <a16:creationId xmlns:a16="http://schemas.microsoft.com/office/drawing/2014/main" id="{9179D626-F75B-4FFD-9BF8-E5ADEF918AC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6175" y="1107345"/>
            <a:ext cx="5541227" cy="5201473"/>
          </a:xfrm>
          <a:prstGeom prst="ellipse">
            <a:avLst/>
          </a:prstGeom>
          <a:ln w="19050" cap="rnd">
            <a:solidFill>
              <a:srgbClr val="333333"/>
            </a:solidFill>
          </a:ln>
          <a:effectLst/>
        </p:spPr>
      </p:pic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7B065FC4-8BA1-4EC6-92E1-BC3222F63216}"/>
              </a:ext>
            </a:extLst>
          </p:cNvPr>
          <p:cNvCxnSpPr>
            <a:cxnSpLocks/>
            <a:stCxn id="6" idx="0"/>
            <a:endCxn id="7" idx="1"/>
          </p:cNvCxnSpPr>
          <p:nvPr/>
        </p:nvCxnSpPr>
        <p:spPr>
          <a:xfrm flipV="1">
            <a:off x="1190114" y="1869083"/>
            <a:ext cx="3807555" cy="234848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60A2B4EB-E3DF-4DDA-A121-36D676D6B362}"/>
              </a:ext>
            </a:extLst>
          </p:cNvPr>
          <p:cNvCxnSpPr>
            <a:cxnSpLocks/>
            <a:stCxn id="6" idx="4"/>
          </p:cNvCxnSpPr>
          <p:nvPr/>
        </p:nvCxnSpPr>
        <p:spPr>
          <a:xfrm>
            <a:off x="1190114" y="5536737"/>
            <a:ext cx="5341081" cy="77208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49EFD797-E48E-4B41-B8EB-07A60E04D70C}"/>
              </a:ext>
            </a:extLst>
          </p:cNvPr>
          <p:cNvGrpSpPr/>
          <p:nvPr/>
        </p:nvGrpSpPr>
        <p:grpSpPr>
          <a:xfrm>
            <a:off x="344488" y="1522877"/>
            <a:ext cx="2787593" cy="1144289"/>
            <a:chOff x="344488" y="1522877"/>
            <a:chExt cx="2787593" cy="1144289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6981CD3A-57B4-436A-B838-6CE3E411B7C7}"/>
                </a:ext>
              </a:extLst>
            </p:cNvPr>
            <p:cNvSpPr/>
            <p:nvPr/>
          </p:nvSpPr>
          <p:spPr>
            <a:xfrm>
              <a:off x="344488" y="1522877"/>
              <a:ext cx="329470" cy="307765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6AA5435E-47CA-4B60-9430-4EF836C9E9CA}"/>
                </a:ext>
              </a:extLst>
            </p:cNvPr>
            <p:cNvSpPr/>
            <p:nvPr/>
          </p:nvSpPr>
          <p:spPr>
            <a:xfrm>
              <a:off x="344488" y="1916832"/>
              <a:ext cx="329470" cy="307765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1DB419C0-A6EE-42B6-9271-4BF6E5DED3A1}"/>
                </a:ext>
              </a:extLst>
            </p:cNvPr>
            <p:cNvSpPr/>
            <p:nvPr/>
          </p:nvSpPr>
          <p:spPr>
            <a:xfrm>
              <a:off x="344488" y="2348880"/>
              <a:ext cx="329470" cy="307765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D96412C1-CD21-46F6-84EC-2F10E270CDD5}"/>
                </a:ext>
              </a:extLst>
            </p:cNvPr>
            <p:cNvGrpSpPr/>
            <p:nvPr/>
          </p:nvGrpSpPr>
          <p:grpSpPr>
            <a:xfrm>
              <a:off x="653178" y="1538259"/>
              <a:ext cx="2478903" cy="1128907"/>
              <a:chOff x="653178" y="1538259"/>
              <a:chExt cx="2478903" cy="1128907"/>
            </a:xfrm>
          </p:grpSpPr>
          <p:sp>
            <p:nvSpPr>
              <p:cNvPr id="13" name="직사각형 168">
                <a:extLst>
                  <a:ext uri="{FF2B5EF4-FFF2-40B4-BE49-F238E27FC236}">
                    <a16:creationId xmlns:a16="http://schemas.microsoft.com/office/drawing/2014/main" id="{A1B47FFB-200F-434F-9A02-3AADBA7D0054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2"/>
                </p:custDataLst>
              </p:nvPr>
            </p:nvSpPr>
            <p:spPr bwMode="auto">
              <a:xfrm>
                <a:off x="696746" y="1538259"/>
                <a:ext cx="1231918" cy="27699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extrusionH="6350"/>
              </a:bodyPr>
              <a:lstStyle/>
              <a:p>
                <a:pPr marL="92069" indent="-92069" algn="ctr" defTabSz="839694" fontAlgn="auto" latinLnBrk="0">
                  <a:spcBef>
                    <a:spcPts val="275"/>
                  </a:spcBef>
                  <a:spcAft>
                    <a:spcPts val="0"/>
                  </a:spcAft>
                  <a:defRPr/>
                </a:pPr>
                <a:r>
                  <a:rPr kumimoji="0" lang="ko-KR" altLang="en-US" sz="1200" b="1" kern="0" dirty="0">
                    <a:latin typeface="나눔고딕" pitchFamily="50" charset="-127"/>
                    <a:ea typeface="나눔고딕" pitchFamily="50" charset="-127"/>
                  </a:rPr>
                  <a:t>교통량 </a:t>
                </a:r>
                <a:r>
                  <a:rPr kumimoji="0" lang="en-US" altLang="ko-KR" sz="1200" b="1" kern="0" dirty="0">
                    <a:latin typeface="나눔고딕" pitchFamily="50" charset="-127"/>
                    <a:ea typeface="나눔고딕" pitchFamily="50" charset="-127"/>
                  </a:rPr>
                  <a:t>(800m)</a:t>
                </a:r>
                <a:endParaRPr kumimoji="0" lang="ko-KR" altLang="en-US" sz="1200" b="1" kern="0" dirty="0"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16" name="직사각형 168">
                <a:extLst>
                  <a:ext uri="{FF2B5EF4-FFF2-40B4-BE49-F238E27FC236}">
                    <a16:creationId xmlns:a16="http://schemas.microsoft.com/office/drawing/2014/main" id="{AC5CAA85-9473-4241-9E84-7C5BB03D5C5E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3"/>
                </p:custDataLst>
              </p:nvPr>
            </p:nvSpPr>
            <p:spPr bwMode="auto">
              <a:xfrm>
                <a:off x="725246" y="1964213"/>
                <a:ext cx="2406835" cy="27699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extrusionH="6350"/>
              </a:bodyPr>
              <a:lstStyle/>
              <a:p>
                <a:pPr marL="92069" indent="-92069" defTabSz="839694" fontAlgn="auto" latinLnBrk="0">
                  <a:spcBef>
                    <a:spcPts val="275"/>
                  </a:spcBef>
                  <a:spcAft>
                    <a:spcPts val="0"/>
                  </a:spcAft>
                  <a:defRPr/>
                </a:pPr>
                <a:r>
                  <a:rPr kumimoji="0" lang="ko-KR" altLang="en-US" sz="1200" b="1" kern="0" dirty="0">
                    <a:latin typeface="나눔고딕" pitchFamily="50" charset="-127"/>
                    <a:ea typeface="나눔고딕" pitchFamily="50" charset="-127"/>
                  </a:rPr>
                  <a:t>자동차 유입 반경 </a:t>
                </a:r>
                <a:r>
                  <a:rPr kumimoji="0" lang="en-US" altLang="ko-KR" sz="1200" b="1" kern="0" dirty="0">
                    <a:latin typeface="나눔고딕" pitchFamily="50" charset="-127"/>
                    <a:ea typeface="나눔고딕" pitchFamily="50" charset="-127"/>
                  </a:rPr>
                  <a:t>(500m)</a:t>
                </a:r>
                <a:endParaRPr kumimoji="0" lang="ko-KR" altLang="en-US" sz="1200" b="1" kern="0" dirty="0"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17" name="직사각형 168">
                <a:extLst>
                  <a:ext uri="{FF2B5EF4-FFF2-40B4-BE49-F238E27FC236}">
                    <a16:creationId xmlns:a16="http://schemas.microsoft.com/office/drawing/2014/main" id="{4B61FA67-F9F8-4688-B905-64E32DFF1334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4"/>
                </p:custDataLst>
              </p:nvPr>
            </p:nvSpPr>
            <p:spPr bwMode="auto">
              <a:xfrm>
                <a:off x="653178" y="2390167"/>
                <a:ext cx="1807572" cy="27699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extrusionH="6350"/>
              </a:bodyPr>
              <a:lstStyle/>
              <a:p>
                <a:pPr marL="92069" indent="-92069" algn="ctr" defTabSz="839694" fontAlgn="auto" latinLnBrk="0">
                  <a:spcBef>
                    <a:spcPts val="275"/>
                  </a:spcBef>
                  <a:spcAft>
                    <a:spcPts val="0"/>
                  </a:spcAft>
                  <a:defRPr/>
                </a:pPr>
                <a:r>
                  <a:rPr lang="ko-KR" altLang="en-US" sz="1200" b="1" kern="0" dirty="0">
                    <a:latin typeface="나눔고딕" pitchFamily="50" charset="-127"/>
                    <a:ea typeface="나눔고딕" pitchFamily="50" charset="-127"/>
                  </a:rPr>
                  <a:t>피해야할 반경 </a:t>
                </a:r>
                <a:r>
                  <a:rPr lang="en-US" altLang="ko-KR" sz="1200" b="1" kern="0" dirty="0">
                    <a:latin typeface="나눔고딕" pitchFamily="50" charset="-127"/>
                    <a:ea typeface="나눔고딕" pitchFamily="50" charset="-127"/>
                  </a:rPr>
                  <a:t>(150m)</a:t>
                </a:r>
                <a:r>
                  <a:rPr lang="ko-KR" altLang="en-US" sz="1200" b="1" kern="0" dirty="0">
                    <a:latin typeface="나눔고딕" pitchFamily="50" charset="-127"/>
                    <a:ea typeface="나눔고딕" pitchFamily="50" charset="-127"/>
                  </a:rPr>
                  <a:t> </a:t>
                </a:r>
                <a:endParaRPr kumimoji="0" lang="ko-KR" altLang="en-US" sz="1200" b="1" kern="0" dirty="0">
                  <a:latin typeface="나눔고딕" pitchFamily="50" charset="-127"/>
                  <a:ea typeface="나눔고딕" pitchFamily="50" charset="-127"/>
                </a:endParaRPr>
              </a:p>
            </p:txBody>
          </p:sp>
        </p:grpSp>
      </p:grpSp>
      <p:sp>
        <p:nvSpPr>
          <p:cNvPr id="20" name="제목 1">
            <a:extLst>
              <a:ext uri="{FF2B5EF4-FFF2-40B4-BE49-F238E27FC236}">
                <a16:creationId xmlns:a16="http://schemas.microsoft.com/office/drawing/2014/main" id="{95A8A36E-4EEC-43F8-B5EC-F5503383C1BE}"/>
              </a:ext>
            </a:extLst>
          </p:cNvPr>
          <p:cNvSpPr txBox="1">
            <a:spLocks/>
          </p:cNvSpPr>
          <p:nvPr/>
        </p:nvSpPr>
        <p:spPr>
          <a:xfrm>
            <a:off x="127714" y="188640"/>
            <a:ext cx="8092545" cy="379938"/>
          </a:xfrm>
          <a:prstGeom prst="rect">
            <a:avLst/>
          </a:prstGeom>
        </p:spPr>
        <p:txBody>
          <a:bodyPr lIns="122169" tIns="61085" rIns="122169" bIns="61085"/>
          <a:lstStyle>
            <a:lvl1pPr algn="l" defTabSz="992829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700" b="1" kern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en-US" altLang="ko-KR" dirty="0"/>
              <a:t>3. </a:t>
            </a:r>
            <a:r>
              <a:rPr lang="ko-KR" altLang="en-US" dirty="0"/>
              <a:t>분석 결과</a:t>
            </a:r>
          </a:p>
        </p:txBody>
      </p:sp>
    </p:spTree>
    <p:extLst>
      <p:ext uri="{BB962C8B-B14F-4D97-AF65-F5344CB8AC3E}">
        <p14:creationId xmlns:p14="http://schemas.microsoft.com/office/powerpoint/2010/main" val="28786108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A4DD265C-51E8-472A-A638-1A274A270ED1}"/>
              </a:ext>
            </a:extLst>
          </p:cNvPr>
          <p:cNvGrpSpPr/>
          <p:nvPr/>
        </p:nvGrpSpPr>
        <p:grpSpPr>
          <a:xfrm>
            <a:off x="1707245" y="1792328"/>
            <a:ext cx="1529171" cy="1263830"/>
            <a:chOff x="1196123" y="2419223"/>
            <a:chExt cx="1529171" cy="1263830"/>
          </a:xfrm>
        </p:grpSpPr>
        <p:sp>
          <p:nvSpPr>
            <p:cNvPr id="3" name="타원 2"/>
            <p:cNvSpPr/>
            <p:nvPr/>
          </p:nvSpPr>
          <p:spPr>
            <a:xfrm>
              <a:off x="1704159" y="2419223"/>
              <a:ext cx="457200" cy="457200"/>
            </a:xfrm>
            <a:prstGeom prst="ellipse">
              <a:avLst/>
            </a:prstGeom>
            <a:solidFill>
              <a:srgbClr val="0E4B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Ⅰ</a:t>
              </a:r>
              <a:endParaRPr lang="ko-KR" altLang="en-US" sz="32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196123" y="3174947"/>
              <a:ext cx="1529171" cy="508106"/>
            </a:xfrm>
            <a:prstGeom prst="rect">
              <a:avLst/>
            </a:prstGeom>
            <a:noFill/>
          </p:spPr>
          <p:txBody>
            <a:bodyPr wrap="none" lIns="122191" tIns="61096" rIns="122191" bIns="61096" rtlCol="0">
              <a:spAutoFit/>
            </a:bodyPr>
            <a:lstStyle/>
            <a:p>
              <a:r>
                <a:rPr lang="ko-KR" altLang="en-US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연구배경</a:t>
              </a: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81E91A51-46CA-4595-9A84-967080C5DB1F}"/>
              </a:ext>
            </a:extLst>
          </p:cNvPr>
          <p:cNvGrpSpPr/>
          <p:nvPr/>
        </p:nvGrpSpPr>
        <p:grpSpPr>
          <a:xfrm>
            <a:off x="4136329" y="1786128"/>
            <a:ext cx="1933128" cy="1255583"/>
            <a:chOff x="3125242" y="2427470"/>
            <a:chExt cx="1933128" cy="1255583"/>
          </a:xfrm>
        </p:grpSpPr>
        <p:sp>
          <p:nvSpPr>
            <p:cNvPr id="4" name="타원 3"/>
            <p:cNvSpPr/>
            <p:nvPr/>
          </p:nvSpPr>
          <p:spPr>
            <a:xfrm>
              <a:off x="3856692" y="2427470"/>
              <a:ext cx="457200" cy="457200"/>
            </a:xfrm>
            <a:prstGeom prst="ellipse">
              <a:avLst/>
            </a:prstGeom>
            <a:solidFill>
              <a:srgbClr val="0E4B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Ⅱ</a:t>
              </a:r>
              <a:endParaRPr lang="ko-KR" altLang="en-US" sz="32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125242" y="3174947"/>
              <a:ext cx="1933128" cy="508106"/>
            </a:xfrm>
            <a:prstGeom prst="rect">
              <a:avLst/>
            </a:prstGeom>
            <a:noFill/>
          </p:spPr>
          <p:txBody>
            <a:bodyPr wrap="none" lIns="122191" tIns="61096" rIns="122191" bIns="61096" rtlCol="0">
              <a:spAutoFit/>
            </a:bodyPr>
            <a:lstStyle/>
            <a:p>
              <a:r>
                <a:rPr lang="ko-KR" altLang="en-US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분석 및 결과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1B8663CF-A3B5-4764-8A6E-EF20FD335986}"/>
              </a:ext>
            </a:extLst>
          </p:cNvPr>
          <p:cNvGrpSpPr/>
          <p:nvPr/>
        </p:nvGrpSpPr>
        <p:grpSpPr>
          <a:xfrm>
            <a:off x="7161374" y="1806774"/>
            <a:ext cx="887970" cy="1251634"/>
            <a:chOff x="5546150" y="2431419"/>
            <a:chExt cx="887970" cy="1251634"/>
          </a:xfrm>
        </p:grpSpPr>
        <p:sp>
          <p:nvSpPr>
            <p:cNvPr id="5" name="타원 4"/>
            <p:cNvSpPr/>
            <p:nvPr/>
          </p:nvSpPr>
          <p:spPr>
            <a:xfrm>
              <a:off x="5762669" y="2431419"/>
              <a:ext cx="457200" cy="457200"/>
            </a:xfrm>
            <a:prstGeom prst="ellipse">
              <a:avLst/>
            </a:prstGeom>
            <a:solidFill>
              <a:srgbClr val="0E4B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Ⅲ</a:t>
              </a:r>
              <a:endParaRPr lang="ko-KR" altLang="en-US" sz="32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546150" y="3174947"/>
              <a:ext cx="887970" cy="508106"/>
            </a:xfrm>
            <a:prstGeom prst="rect">
              <a:avLst/>
            </a:prstGeom>
            <a:noFill/>
          </p:spPr>
          <p:txBody>
            <a:bodyPr wrap="none" lIns="122191" tIns="61096" rIns="122191" bIns="61096" rtlCol="0">
              <a:spAutoFit/>
            </a:bodyPr>
            <a:lstStyle/>
            <a:p>
              <a:r>
                <a:rPr lang="ko-KR" altLang="en-US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결론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24649E1A-EA9E-4FE3-96DD-48B47EA4311D}"/>
              </a:ext>
            </a:extLst>
          </p:cNvPr>
          <p:cNvSpPr txBox="1"/>
          <p:nvPr/>
        </p:nvSpPr>
        <p:spPr>
          <a:xfrm>
            <a:off x="1707245" y="3933056"/>
            <a:ext cx="1805307" cy="1157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6213" lvl="1" indent="-176213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600" b="1" dirty="0">
                <a:solidFill>
                  <a:srgbClr val="3E7AA4"/>
                </a:solidFill>
                <a:latin typeface="나눔고딕" panose="020B0600000101010101" charset="-127"/>
                <a:ea typeface="나눔고딕" panose="020B0600000101010101" charset="-127"/>
              </a:rPr>
              <a:t>주제 소개</a:t>
            </a:r>
          </a:p>
          <a:p>
            <a:pPr marL="176213" lvl="1" indent="-176213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600" b="1" dirty="0">
                <a:solidFill>
                  <a:srgbClr val="3E7AA4"/>
                </a:solidFill>
                <a:latin typeface="나눔고딕" panose="020B0600000101010101" charset="-127"/>
                <a:ea typeface="나눔고딕" panose="020B0600000101010101" charset="-127"/>
              </a:rPr>
              <a:t>선정 배경</a:t>
            </a:r>
            <a:endParaRPr lang="en-US" altLang="ko-KR" sz="1600" b="1" dirty="0">
              <a:solidFill>
                <a:srgbClr val="3E7AA4"/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marL="0" lvl="1">
              <a:lnSpc>
                <a:spcPct val="150000"/>
              </a:lnSpc>
            </a:pPr>
            <a:endParaRPr lang="ko-KR" altLang="en-US" sz="1600" b="1" dirty="0">
              <a:solidFill>
                <a:srgbClr val="3E7AA4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E9DFFCFE-6836-46E4-AA3C-A520D019B409}"/>
              </a:ext>
            </a:extLst>
          </p:cNvPr>
          <p:cNvCxnSpPr>
            <a:cxnSpLocks/>
          </p:cNvCxnSpPr>
          <p:nvPr/>
        </p:nvCxnSpPr>
        <p:spPr>
          <a:xfrm flipH="1">
            <a:off x="560512" y="3429000"/>
            <a:ext cx="8721502" cy="0"/>
          </a:xfrm>
          <a:prstGeom prst="line">
            <a:avLst/>
          </a:prstGeom>
          <a:ln>
            <a:solidFill>
              <a:srgbClr val="0E4B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E583CF7-27FC-4A3F-9928-784DA9AA95F7}"/>
              </a:ext>
            </a:extLst>
          </p:cNvPr>
          <p:cNvSpPr txBox="1"/>
          <p:nvPr/>
        </p:nvSpPr>
        <p:spPr>
          <a:xfrm>
            <a:off x="4347197" y="3933056"/>
            <a:ext cx="1955563" cy="11526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6213" lvl="1" indent="-176213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600" b="1" dirty="0">
                <a:solidFill>
                  <a:srgbClr val="3E7AA4"/>
                </a:solidFill>
                <a:latin typeface="나눔고딕" panose="020B0600000101010101" charset="-127"/>
                <a:ea typeface="나눔고딕" panose="020B0600000101010101" charset="-127"/>
              </a:rPr>
              <a:t>데이터 수집</a:t>
            </a:r>
            <a:endParaRPr lang="en-US" altLang="ko-KR" sz="1600" b="1" dirty="0">
              <a:solidFill>
                <a:srgbClr val="3E7AA4"/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marL="176213" lvl="1" indent="-176213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600" b="1" dirty="0">
                <a:solidFill>
                  <a:srgbClr val="3E7AA4"/>
                </a:solidFill>
                <a:latin typeface="나눔고딕" panose="020B0600000101010101" charset="-127"/>
                <a:ea typeface="나눔고딕" panose="020B0600000101010101" charset="-127"/>
              </a:rPr>
              <a:t>분석 과정</a:t>
            </a:r>
            <a:endParaRPr lang="en-US" altLang="ko-KR" sz="1600" b="1" dirty="0">
              <a:solidFill>
                <a:srgbClr val="3E7AA4"/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marL="176213" lvl="1" indent="-176213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600" b="1" dirty="0">
                <a:solidFill>
                  <a:srgbClr val="3E7AA4"/>
                </a:solidFill>
                <a:latin typeface="나눔고딕" panose="020B0600000101010101" charset="-127"/>
                <a:ea typeface="나눔고딕" panose="020B0600000101010101" charset="-127"/>
              </a:rPr>
              <a:t>분석 결과</a:t>
            </a:r>
            <a:endParaRPr lang="en-US" altLang="ko-KR" sz="1600" b="1" dirty="0">
              <a:solidFill>
                <a:srgbClr val="3E7AA4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F948B01-63EE-443F-B805-3B5E343F8FAD}"/>
              </a:ext>
            </a:extLst>
          </p:cNvPr>
          <p:cNvSpPr txBox="1"/>
          <p:nvPr/>
        </p:nvSpPr>
        <p:spPr>
          <a:xfrm>
            <a:off x="6699111" y="3933056"/>
            <a:ext cx="2612429" cy="1157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6213" lvl="1" indent="-176213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600" b="1" dirty="0">
                <a:solidFill>
                  <a:srgbClr val="3E7AA4"/>
                </a:solidFill>
                <a:latin typeface="나눔고딕" panose="020B0600000101010101" charset="-127"/>
                <a:ea typeface="나눔고딕" panose="020B0600000101010101" charset="-127"/>
              </a:rPr>
              <a:t> 기대 효과</a:t>
            </a:r>
            <a:endParaRPr lang="en-US" altLang="ko-KR" sz="1600" b="1" dirty="0">
              <a:solidFill>
                <a:srgbClr val="3E7AA4"/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marL="176213" lvl="1" indent="-176213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600" b="1" dirty="0">
                <a:solidFill>
                  <a:srgbClr val="3E7AA4"/>
                </a:solidFill>
                <a:latin typeface="나눔고딕" panose="020B0600000101010101" charset="-127"/>
                <a:ea typeface="나눔고딕" panose="020B0600000101010101" charset="-127"/>
              </a:rPr>
              <a:t> 활용 방안</a:t>
            </a:r>
            <a:endParaRPr lang="en-US" altLang="ko-KR" sz="1600" b="1" dirty="0">
              <a:solidFill>
                <a:srgbClr val="3E7AA4"/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marL="176213" lvl="1" indent="-176213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600" b="1" dirty="0">
                <a:solidFill>
                  <a:srgbClr val="3E7AA4"/>
                </a:solidFill>
                <a:latin typeface="나눔고딕" panose="020B0600000101010101" charset="-127"/>
                <a:ea typeface="나눔고딕" panose="020B0600000101010101" charset="-127"/>
              </a:rPr>
              <a:t> </a:t>
            </a:r>
            <a:r>
              <a:rPr lang="ko-KR" altLang="en-US" sz="1600" b="1" dirty="0">
                <a:solidFill>
                  <a:srgbClr val="3E7AA4"/>
                </a:solidFill>
                <a:latin typeface="나눔고딕" panose="020B0600000101010101" charset="-127"/>
                <a:ea typeface="나눔고딕" panose="020B0600000101010101" charset="-127"/>
              </a:rPr>
              <a:t>고찰</a:t>
            </a:r>
            <a:endParaRPr lang="en-US" altLang="ko-KR" sz="1600" b="1" dirty="0">
              <a:solidFill>
                <a:srgbClr val="3E7AA4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B6669A5-E794-4442-8EB4-804B86822FFE}"/>
              </a:ext>
            </a:extLst>
          </p:cNvPr>
          <p:cNvSpPr txBox="1"/>
          <p:nvPr/>
        </p:nvSpPr>
        <p:spPr>
          <a:xfrm>
            <a:off x="-2139611" y="2038992"/>
            <a:ext cx="1805307" cy="48460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>
              <a:lnSpc>
                <a:spcPct val="150000"/>
              </a:lnSpc>
            </a:pPr>
            <a:r>
              <a:rPr lang="en-US" altLang="ko-KR" sz="1600" b="1" dirty="0">
                <a:solidFill>
                  <a:srgbClr val="3E7AA4"/>
                </a:solidFill>
                <a:latin typeface="나눔고딕" panose="020B0600000101010101" charset="-127"/>
                <a:ea typeface="나눔고딕" panose="020B0600000101010101" charset="-127"/>
              </a:rPr>
              <a:t>- </a:t>
            </a:r>
            <a:r>
              <a:rPr lang="ko-KR" altLang="en-US" sz="1600" b="1" dirty="0">
                <a:solidFill>
                  <a:srgbClr val="3E7AA4"/>
                </a:solidFill>
                <a:latin typeface="나눔고딕" panose="020B0600000101010101" charset="-127"/>
                <a:ea typeface="나눔고딕" panose="020B0600000101010101" charset="-127"/>
              </a:rPr>
              <a:t>전체 </a:t>
            </a:r>
            <a:r>
              <a:rPr lang="ko-KR" altLang="en-US" sz="1600" b="1" dirty="0" err="1">
                <a:solidFill>
                  <a:srgbClr val="3E7AA4"/>
                </a:solidFill>
                <a:latin typeface="나눔고딕" panose="020B0600000101010101" charset="-127"/>
                <a:ea typeface="나눔고딕" panose="020B0600000101010101" charset="-127"/>
              </a:rPr>
              <a:t>소목차</a:t>
            </a:r>
            <a:endParaRPr lang="en-US" altLang="ko-KR" sz="1600" b="1" dirty="0">
              <a:solidFill>
                <a:srgbClr val="3E7AA4"/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marL="0" lvl="1">
              <a:lnSpc>
                <a:spcPct val="150000"/>
              </a:lnSpc>
            </a:pPr>
            <a:endParaRPr lang="en-US" altLang="ko-KR" sz="1600" b="1" dirty="0">
              <a:solidFill>
                <a:srgbClr val="3E7AA4"/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marL="0" lvl="1">
              <a:lnSpc>
                <a:spcPct val="150000"/>
              </a:lnSpc>
            </a:pPr>
            <a:r>
              <a:rPr lang="ko-KR" altLang="en-US" sz="1600" b="1" dirty="0">
                <a:solidFill>
                  <a:srgbClr val="3E7AA4"/>
                </a:solidFill>
                <a:latin typeface="나눔고딕" panose="020B0600000101010101" charset="-127"/>
                <a:ea typeface="나눔고딕" panose="020B0600000101010101" charset="-127"/>
              </a:rPr>
              <a:t>주제선정배경</a:t>
            </a:r>
            <a:endParaRPr lang="en-US" altLang="ko-KR" sz="1600" b="1" dirty="0">
              <a:solidFill>
                <a:srgbClr val="3E7AA4"/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marL="0" lvl="1">
              <a:lnSpc>
                <a:spcPct val="150000"/>
              </a:lnSpc>
            </a:pPr>
            <a:endParaRPr lang="en-US" altLang="ko-KR" sz="1600" b="1" dirty="0">
              <a:solidFill>
                <a:srgbClr val="3E7AA4"/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marL="0" lvl="1">
              <a:lnSpc>
                <a:spcPct val="150000"/>
              </a:lnSpc>
            </a:pPr>
            <a:r>
              <a:rPr lang="en-US" altLang="ko-KR" sz="1600" b="1" dirty="0">
                <a:solidFill>
                  <a:srgbClr val="3E7AA4"/>
                </a:solidFill>
                <a:latin typeface="나눔고딕" panose="020B0600000101010101" charset="-127"/>
                <a:ea typeface="나눔고딕" panose="020B0600000101010101" charset="-127"/>
              </a:rPr>
              <a:t>WBS</a:t>
            </a:r>
          </a:p>
          <a:p>
            <a:pPr marL="0" lvl="1">
              <a:lnSpc>
                <a:spcPct val="150000"/>
              </a:lnSpc>
            </a:pPr>
            <a:r>
              <a:rPr lang="ko-KR" altLang="en-US" sz="1600" b="1" dirty="0">
                <a:solidFill>
                  <a:srgbClr val="3E7AA4"/>
                </a:solidFill>
                <a:latin typeface="나눔고딕" panose="020B0600000101010101" charset="-127"/>
                <a:ea typeface="나눔고딕" panose="020B0600000101010101" charset="-127"/>
              </a:rPr>
              <a:t>수집데이터</a:t>
            </a:r>
            <a:endParaRPr lang="en-US" altLang="ko-KR" sz="1600" b="1" dirty="0">
              <a:solidFill>
                <a:srgbClr val="3E7AA4"/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marL="0" lvl="1">
              <a:lnSpc>
                <a:spcPct val="150000"/>
              </a:lnSpc>
            </a:pPr>
            <a:r>
              <a:rPr lang="ko-KR" altLang="en-US" sz="1600" b="1" dirty="0">
                <a:solidFill>
                  <a:srgbClr val="3E7AA4"/>
                </a:solidFill>
                <a:latin typeface="나눔고딕" panose="020B0600000101010101" charset="-127"/>
                <a:ea typeface="나눔고딕" panose="020B0600000101010101" charset="-127"/>
              </a:rPr>
              <a:t>모델선정</a:t>
            </a:r>
            <a:endParaRPr lang="en-US" altLang="ko-KR" sz="1600" b="1" dirty="0">
              <a:solidFill>
                <a:srgbClr val="3E7AA4"/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marL="0" lvl="1">
              <a:lnSpc>
                <a:spcPct val="150000"/>
              </a:lnSpc>
            </a:pPr>
            <a:endParaRPr lang="en-US" altLang="ko-KR" sz="1600" b="1" dirty="0">
              <a:solidFill>
                <a:srgbClr val="3E7AA4"/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marL="0" lvl="1">
              <a:lnSpc>
                <a:spcPct val="150000"/>
              </a:lnSpc>
            </a:pPr>
            <a:r>
              <a:rPr lang="ko-KR" altLang="en-US" sz="1600" b="1" dirty="0">
                <a:solidFill>
                  <a:srgbClr val="3E7AA4"/>
                </a:solidFill>
                <a:latin typeface="나눔고딕" panose="020B0600000101010101" charset="-127"/>
                <a:ea typeface="나눔고딕" panose="020B0600000101010101" charset="-127"/>
              </a:rPr>
              <a:t>기대효과</a:t>
            </a:r>
            <a:br>
              <a:rPr lang="en-US" altLang="ko-KR" sz="1600" b="1" dirty="0">
                <a:solidFill>
                  <a:srgbClr val="3E7AA4"/>
                </a:solidFill>
                <a:latin typeface="나눔고딕" panose="020B0600000101010101" charset="-127"/>
                <a:ea typeface="나눔고딕" panose="020B0600000101010101" charset="-127"/>
              </a:rPr>
            </a:br>
            <a:r>
              <a:rPr lang="en-US" altLang="ko-KR" sz="1600" b="1" dirty="0">
                <a:solidFill>
                  <a:srgbClr val="3E7AA4"/>
                </a:solidFill>
                <a:latin typeface="나눔고딕" panose="020B0600000101010101" charset="-127"/>
                <a:ea typeface="나눔고딕" panose="020B0600000101010101" charset="-127"/>
              </a:rPr>
              <a:t>- </a:t>
            </a:r>
            <a:r>
              <a:rPr lang="ko-KR" altLang="en-US" sz="1600" b="1" dirty="0">
                <a:solidFill>
                  <a:srgbClr val="3E7AA4"/>
                </a:solidFill>
                <a:latin typeface="나눔고딕" panose="020B0600000101010101" charset="-127"/>
                <a:ea typeface="나눔고딕" panose="020B0600000101010101" charset="-127"/>
              </a:rPr>
              <a:t>경제적</a:t>
            </a:r>
            <a:br>
              <a:rPr lang="en-US" altLang="ko-KR" sz="1600" b="1" dirty="0">
                <a:solidFill>
                  <a:srgbClr val="3E7AA4"/>
                </a:solidFill>
                <a:latin typeface="나눔고딕" panose="020B0600000101010101" charset="-127"/>
                <a:ea typeface="나눔고딕" panose="020B0600000101010101" charset="-127"/>
              </a:rPr>
            </a:br>
            <a:r>
              <a:rPr lang="en-US" altLang="ko-KR" sz="1600" b="1" dirty="0">
                <a:solidFill>
                  <a:srgbClr val="3E7AA4"/>
                </a:solidFill>
                <a:latin typeface="나눔고딕" panose="020B0600000101010101" charset="-127"/>
                <a:ea typeface="나눔고딕" panose="020B0600000101010101" charset="-127"/>
              </a:rPr>
              <a:t>- </a:t>
            </a:r>
            <a:r>
              <a:rPr lang="ko-KR" altLang="en-US" sz="1600" b="1" dirty="0">
                <a:solidFill>
                  <a:srgbClr val="3E7AA4"/>
                </a:solidFill>
                <a:latin typeface="나눔고딕" panose="020B0600000101010101" charset="-127"/>
                <a:ea typeface="나눔고딕" panose="020B0600000101010101" charset="-127"/>
              </a:rPr>
              <a:t>에너지절감</a:t>
            </a:r>
            <a:br>
              <a:rPr lang="en-US" altLang="ko-KR" sz="1600" b="1" dirty="0">
                <a:solidFill>
                  <a:srgbClr val="3E7AA4"/>
                </a:solidFill>
                <a:latin typeface="나눔고딕" panose="020B0600000101010101" charset="-127"/>
                <a:ea typeface="나눔고딕" panose="020B0600000101010101" charset="-127"/>
              </a:rPr>
            </a:br>
            <a:r>
              <a:rPr lang="en-US" altLang="ko-KR" sz="1600" b="1" dirty="0">
                <a:solidFill>
                  <a:srgbClr val="3E7AA4"/>
                </a:solidFill>
                <a:latin typeface="나눔고딕" panose="020B0600000101010101" charset="-127"/>
                <a:ea typeface="나눔고딕" panose="020B0600000101010101" charset="-127"/>
              </a:rPr>
              <a:t>- </a:t>
            </a:r>
            <a:r>
              <a:rPr lang="ko-KR" altLang="en-US" sz="1600" b="1" dirty="0">
                <a:solidFill>
                  <a:srgbClr val="3E7AA4"/>
                </a:solidFill>
                <a:latin typeface="나눔고딕" panose="020B0600000101010101" charset="-127"/>
                <a:ea typeface="나눔고딕" panose="020B0600000101010101" charset="-127"/>
              </a:rPr>
              <a:t>친환경적</a:t>
            </a:r>
            <a:endParaRPr lang="en-US" altLang="ko-KR" sz="1600" b="1" dirty="0">
              <a:solidFill>
                <a:srgbClr val="3E7AA4"/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marL="0" lvl="1">
              <a:lnSpc>
                <a:spcPct val="150000"/>
              </a:lnSpc>
            </a:pPr>
            <a:endParaRPr lang="en-US" altLang="ko-KR" sz="1600" b="1" dirty="0">
              <a:solidFill>
                <a:srgbClr val="3E7AA4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178132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FE35C8C-6EB6-4043-8ED6-B6C8D5B3455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BDD5CB-DE1F-4C63-9985-27669B031B76}" type="slidenum">
              <a:rPr lang="en-US" altLang="ko-KR" smtClean="0"/>
              <a:pPr/>
              <a:t>20</a:t>
            </a:fld>
            <a:endParaRPr lang="en-US" altLang="ko-KR" dirty="0"/>
          </a:p>
        </p:txBody>
      </p:sp>
      <p:pic>
        <p:nvPicPr>
          <p:cNvPr id="6" name="그림 5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E893AB35-DD1E-419E-A9A0-3B0E42DABBF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35027"/>
            <a:ext cx="4112252" cy="3846286"/>
          </a:xfrm>
          <a:prstGeom prst="rect">
            <a:avLst/>
          </a:prstGeom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FFEE9719-5927-4430-95AD-C3F063A226D6}"/>
              </a:ext>
            </a:extLst>
          </p:cNvPr>
          <p:cNvSpPr/>
          <p:nvPr/>
        </p:nvSpPr>
        <p:spPr>
          <a:xfrm>
            <a:off x="56456" y="3640104"/>
            <a:ext cx="1448317" cy="131917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47565162-D13A-4A48-BA8A-150199AA10FA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780615" y="1381687"/>
            <a:ext cx="5286810" cy="225841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4B06AF4-072A-4A10-A630-BF8C35D26630}"/>
              </a:ext>
            </a:extLst>
          </p:cNvPr>
          <p:cNvCxnSpPr>
            <a:cxnSpLocks/>
            <a:stCxn id="7" idx="4"/>
          </p:cNvCxnSpPr>
          <p:nvPr/>
        </p:nvCxnSpPr>
        <p:spPr>
          <a:xfrm>
            <a:off x="780615" y="4959274"/>
            <a:ext cx="5900577" cy="122190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 descr="텍스트, 지도이(가) 표시된 사진&#10;&#10;자동 생성된 설명">
            <a:hlinkClick r:id="rId7" action="ppaction://hlinkfile"/>
            <a:extLst>
              <a:ext uri="{FF2B5EF4-FFF2-40B4-BE49-F238E27FC236}">
                <a16:creationId xmlns:a16="http://schemas.microsoft.com/office/drawing/2014/main" id="{DFA2C755-AF6B-4DF4-A40C-AAC7C598C38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7449" y="1078834"/>
            <a:ext cx="5142095" cy="5185615"/>
          </a:xfrm>
          <a:prstGeom prst="ellipse">
            <a:avLst/>
          </a:prstGeom>
          <a:ln w="1905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5" name="직사각형 168">
            <a:extLst>
              <a:ext uri="{FF2B5EF4-FFF2-40B4-BE49-F238E27FC236}">
                <a16:creationId xmlns:a16="http://schemas.microsoft.com/office/drawing/2014/main" id="{FE3344AC-F12E-4580-BBD7-6D9E864556FB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56105" y="951453"/>
            <a:ext cx="3807555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 extrusionH="6350"/>
          </a:bodyPr>
          <a:lstStyle/>
          <a:p>
            <a:pPr marL="92069" indent="-92069" algn="ctr" defTabSz="839694" fontAlgn="auto" latinLnBrk="0">
              <a:spcBef>
                <a:spcPts val="275"/>
              </a:spcBef>
              <a:spcAft>
                <a:spcPts val="0"/>
              </a:spcAft>
              <a:defRPr/>
            </a:pPr>
            <a:r>
              <a:rPr kumimoji="0" lang="ko-KR" altLang="en-US" sz="2400" b="1" kern="0" dirty="0">
                <a:latin typeface="나눔고딕" pitchFamily="50" charset="-127"/>
                <a:ea typeface="나눔고딕" pitchFamily="50" charset="-127"/>
              </a:rPr>
              <a:t>충청북도 청주시 상당구</a:t>
            </a:r>
          </a:p>
        </p:txBody>
      </p:sp>
      <p:sp>
        <p:nvSpPr>
          <p:cNvPr id="27" name="제목 1">
            <a:extLst>
              <a:ext uri="{FF2B5EF4-FFF2-40B4-BE49-F238E27FC236}">
                <a16:creationId xmlns:a16="http://schemas.microsoft.com/office/drawing/2014/main" id="{DB113E3D-4081-418C-9B93-B1559A93E98E}"/>
              </a:ext>
            </a:extLst>
          </p:cNvPr>
          <p:cNvSpPr txBox="1">
            <a:spLocks/>
          </p:cNvSpPr>
          <p:nvPr/>
        </p:nvSpPr>
        <p:spPr>
          <a:xfrm>
            <a:off x="127714" y="188640"/>
            <a:ext cx="8092545" cy="379938"/>
          </a:xfrm>
          <a:prstGeom prst="rect">
            <a:avLst/>
          </a:prstGeom>
        </p:spPr>
        <p:txBody>
          <a:bodyPr lIns="122169" tIns="61085" rIns="122169" bIns="61085"/>
          <a:lstStyle>
            <a:lvl1pPr algn="l" defTabSz="992829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700" b="1" kern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en-US" altLang="ko-KR" dirty="0"/>
              <a:t>3. </a:t>
            </a:r>
            <a:r>
              <a:rPr lang="ko-KR" altLang="en-US" dirty="0"/>
              <a:t>분석 결과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813F226A-00EF-4E58-929C-2C5BB7E3F6F0}"/>
              </a:ext>
            </a:extLst>
          </p:cNvPr>
          <p:cNvGrpSpPr/>
          <p:nvPr/>
        </p:nvGrpSpPr>
        <p:grpSpPr>
          <a:xfrm>
            <a:off x="344488" y="1522877"/>
            <a:ext cx="2787593" cy="1144289"/>
            <a:chOff x="344488" y="1522877"/>
            <a:chExt cx="2787593" cy="1144289"/>
          </a:xfrm>
        </p:grpSpPr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21757198-393B-4CB1-B4A2-B253287F939F}"/>
                </a:ext>
              </a:extLst>
            </p:cNvPr>
            <p:cNvSpPr/>
            <p:nvPr/>
          </p:nvSpPr>
          <p:spPr>
            <a:xfrm>
              <a:off x="344488" y="1522877"/>
              <a:ext cx="329470" cy="307765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3B75A433-84E1-4016-AD2A-8B7B5D67CA9F}"/>
                </a:ext>
              </a:extLst>
            </p:cNvPr>
            <p:cNvSpPr/>
            <p:nvPr/>
          </p:nvSpPr>
          <p:spPr>
            <a:xfrm>
              <a:off x="344488" y="1916832"/>
              <a:ext cx="329470" cy="307765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83C3CE7A-977F-4CA1-8CA4-84598A825C63}"/>
                </a:ext>
              </a:extLst>
            </p:cNvPr>
            <p:cNvSpPr/>
            <p:nvPr/>
          </p:nvSpPr>
          <p:spPr>
            <a:xfrm>
              <a:off x="344488" y="2348880"/>
              <a:ext cx="329470" cy="307765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CB328966-1B48-402B-9FE9-13B5968A192D}"/>
                </a:ext>
              </a:extLst>
            </p:cNvPr>
            <p:cNvGrpSpPr/>
            <p:nvPr/>
          </p:nvGrpSpPr>
          <p:grpSpPr>
            <a:xfrm>
              <a:off x="653178" y="1538259"/>
              <a:ext cx="2478903" cy="1128907"/>
              <a:chOff x="653178" y="1538259"/>
              <a:chExt cx="2478903" cy="1128907"/>
            </a:xfrm>
          </p:grpSpPr>
          <p:sp>
            <p:nvSpPr>
              <p:cNvPr id="32" name="직사각형 168">
                <a:extLst>
                  <a:ext uri="{FF2B5EF4-FFF2-40B4-BE49-F238E27FC236}">
                    <a16:creationId xmlns:a16="http://schemas.microsoft.com/office/drawing/2014/main" id="{86A96D9B-B7C4-4218-8FFE-6768B370939D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2"/>
                </p:custDataLst>
              </p:nvPr>
            </p:nvSpPr>
            <p:spPr bwMode="auto">
              <a:xfrm>
                <a:off x="696746" y="1538259"/>
                <a:ext cx="1231918" cy="27699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extrusionH="6350"/>
              </a:bodyPr>
              <a:lstStyle/>
              <a:p>
                <a:pPr marL="92069" indent="-92069" algn="ctr" defTabSz="839694" fontAlgn="auto" latinLnBrk="0">
                  <a:spcBef>
                    <a:spcPts val="275"/>
                  </a:spcBef>
                  <a:spcAft>
                    <a:spcPts val="0"/>
                  </a:spcAft>
                  <a:defRPr/>
                </a:pPr>
                <a:r>
                  <a:rPr kumimoji="0" lang="ko-KR" altLang="en-US" sz="1200" b="1" kern="0" dirty="0">
                    <a:latin typeface="나눔고딕" pitchFamily="50" charset="-127"/>
                    <a:ea typeface="나눔고딕" pitchFamily="50" charset="-127"/>
                  </a:rPr>
                  <a:t>교통량 </a:t>
                </a:r>
                <a:r>
                  <a:rPr kumimoji="0" lang="en-US" altLang="ko-KR" sz="1200" b="1" kern="0" dirty="0">
                    <a:latin typeface="나눔고딕" pitchFamily="50" charset="-127"/>
                    <a:ea typeface="나눔고딕" pitchFamily="50" charset="-127"/>
                  </a:rPr>
                  <a:t>(800m)</a:t>
                </a:r>
                <a:endParaRPr kumimoji="0" lang="ko-KR" altLang="en-US" sz="1200" b="1" kern="0" dirty="0"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33" name="직사각형 168">
                <a:extLst>
                  <a:ext uri="{FF2B5EF4-FFF2-40B4-BE49-F238E27FC236}">
                    <a16:creationId xmlns:a16="http://schemas.microsoft.com/office/drawing/2014/main" id="{993CCAAE-506F-4FAD-BF2B-B6563B124DF2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3"/>
                </p:custDataLst>
              </p:nvPr>
            </p:nvSpPr>
            <p:spPr bwMode="auto">
              <a:xfrm>
                <a:off x="725246" y="1964213"/>
                <a:ext cx="2406835" cy="27699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extrusionH="6350"/>
              </a:bodyPr>
              <a:lstStyle/>
              <a:p>
                <a:pPr marL="92069" indent="-92069" defTabSz="839694" fontAlgn="auto" latinLnBrk="0">
                  <a:spcBef>
                    <a:spcPts val="275"/>
                  </a:spcBef>
                  <a:spcAft>
                    <a:spcPts val="0"/>
                  </a:spcAft>
                  <a:defRPr/>
                </a:pPr>
                <a:r>
                  <a:rPr kumimoji="0" lang="ko-KR" altLang="en-US" sz="1200" b="1" kern="0" dirty="0">
                    <a:latin typeface="나눔고딕" pitchFamily="50" charset="-127"/>
                    <a:ea typeface="나눔고딕" pitchFamily="50" charset="-127"/>
                  </a:rPr>
                  <a:t>자동차 유입 반경 </a:t>
                </a:r>
                <a:r>
                  <a:rPr kumimoji="0" lang="en-US" altLang="ko-KR" sz="1200" b="1" kern="0" dirty="0">
                    <a:latin typeface="나눔고딕" pitchFamily="50" charset="-127"/>
                    <a:ea typeface="나눔고딕" pitchFamily="50" charset="-127"/>
                  </a:rPr>
                  <a:t>(500m)</a:t>
                </a:r>
                <a:endParaRPr kumimoji="0" lang="ko-KR" altLang="en-US" sz="1200" b="1" kern="0" dirty="0"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34" name="직사각형 168">
                <a:extLst>
                  <a:ext uri="{FF2B5EF4-FFF2-40B4-BE49-F238E27FC236}">
                    <a16:creationId xmlns:a16="http://schemas.microsoft.com/office/drawing/2014/main" id="{CCC23158-A922-4BE5-845F-9C0E63A3F8E6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4"/>
                </p:custDataLst>
              </p:nvPr>
            </p:nvSpPr>
            <p:spPr bwMode="auto">
              <a:xfrm>
                <a:off x="653178" y="2390167"/>
                <a:ext cx="1807572" cy="27699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extrusionH="6350"/>
              </a:bodyPr>
              <a:lstStyle/>
              <a:p>
                <a:pPr marL="92069" indent="-92069" algn="ctr" defTabSz="839694" fontAlgn="auto" latinLnBrk="0">
                  <a:spcBef>
                    <a:spcPts val="275"/>
                  </a:spcBef>
                  <a:spcAft>
                    <a:spcPts val="0"/>
                  </a:spcAft>
                  <a:defRPr/>
                </a:pPr>
                <a:r>
                  <a:rPr lang="ko-KR" altLang="en-US" sz="1200" b="1" kern="0" dirty="0">
                    <a:latin typeface="나눔고딕" pitchFamily="50" charset="-127"/>
                    <a:ea typeface="나눔고딕" pitchFamily="50" charset="-127"/>
                  </a:rPr>
                  <a:t>피해야할 반경 </a:t>
                </a:r>
                <a:r>
                  <a:rPr lang="en-US" altLang="ko-KR" sz="1200" b="1" kern="0" dirty="0">
                    <a:latin typeface="나눔고딕" pitchFamily="50" charset="-127"/>
                    <a:ea typeface="나눔고딕" pitchFamily="50" charset="-127"/>
                  </a:rPr>
                  <a:t>(150m)</a:t>
                </a:r>
                <a:r>
                  <a:rPr lang="ko-KR" altLang="en-US" sz="1200" b="1" kern="0" dirty="0">
                    <a:latin typeface="나눔고딕" pitchFamily="50" charset="-127"/>
                    <a:ea typeface="나눔고딕" pitchFamily="50" charset="-127"/>
                  </a:rPr>
                  <a:t> </a:t>
                </a:r>
                <a:endParaRPr kumimoji="0" lang="ko-KR" altLang="en-US" sz="1200" b="1" kern="0" dirty="0">
                  <a:latin typeface="나눔고딕" pitchFamily="50" charset="-127"/>
                  <a:ea typeface="나눔고딕" pitchFamily="50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455414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936C8BD5-28C0-402A-A310-FAA8C0724F6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845" y="2636912"/>
            <a:ext cx="3248356" cy="3504193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FE35C8C-6EB6-4043-8ED6-B6C8D5B3455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BDD5CB-DE1F-4C63-9985-27669B031B76}" type="slidenum">
              <a:rPr lang="en-US" altLang="ko-KR" smtClean="0"/>
              <a:pPr/>
              <a:t>21</a:t>
            </a:fld>
            <a:endParaRPr lang="en-US" altLang="ko-KR" dirty="0"/>
          </a:p>
        </p:txBody>
      </p:sp>
      <p:sp>
        <p:nvSpPr>
          <p:cNvPr id="5" name="직사각형 168">
            <a:extLst>
              <a:ext uri="{FF2B5EF4-FFF2-40B4-BE49-F238E27FC236}">
                <a16:creationId xmlns:a16="http://schemas.microsoft.com/office/drawing/2014/main" id="{4DD99D7D-D14E-4CCF-9882-532E186FDC60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56106" y="951453"/>
            <a:ext cx="292468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 extrusionH="6350"/>
          </a:bodyPr>
          <a:lstStyle/>
          <a:p>
            <a:pPr marL="92069" indent="-92069" algn="ctr" defTabSz="839694" fontAlgn="auto" latinLnBrk="0">
              <a:spcBef>
                <a:spcPts val="275"/>
              </a:spcBef>
              <a:spcAft>
                <a:spcPts val="0"/>
              </a:spcAft>
              <a:defRPr/>
            </a:pPr>
            <a:r>
              <a:rPr kumimoji="0" lang="ko-KR" altLang="en-US" sz="2400" b="1" kern="0" dirty="0">
                <a:latin typeface="나눔고딕" pitchFamily="50" charset="-127"/>
                <a:ea typeface="나눔고딕" pitchFamily="50" charset="-127"/>
              </a:rPr>
              <a:t>충청북도 음성군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2C572AEB-6FDA-47B3-80E5-42442B4409E4}"/>
              </a:ext>
            </a:extLst>
          </p:cNvPr>
          <p:cNvSpPr/>
          <p:nvPr/>
        </p:nvSpPr>
        <p:spPr>
          <a:xfrm>
            <a:off x="1856656" y="4581128"/>
            <a:ext cx="830510" cy="824216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EC5B4397-265A-4F72-A13E-D05514841DE9}"/>
              </a:ext>
            </a:extLst>
          </p:cNvPr>
          <p:cNvCxnSpPr>
            <a:cxnSpLocks/>
            <a:stCxn id="7" idx="0"/>
            <a:endCxn id="10" idx="1"/>
          </p:cNvCxnSpPr>
          <p:nvPr/>
        </p:nvCxnSpPr>
        <p:spPr>
          <a:xfrm flipV="1">
            <a:off x="2271911" y="1928541"/>
            <a:ext cx="2857112" cy="265258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6E2716CE-7977-4A0C-A421-F9956D6FF85F}"/>
              </a:ext>
            </a:extLst>
          </p:cNvPr>
          <p:cNvCxnSpPr>
            <a:cxnSpLocks/>
            <a:stCxn id="7" idx="4"/>
          </p:cNvCxnSpPr>
          <p:nvPr/>
        </p:nvCxnSpPr>
        <p:spPr>
          <a:xfrm>
            <a:off x="2271911" y="5405344"/>
            <a:ext cx="4265265" cy="84539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 descr="텍스트, 지도이(가) 표시된 사진&#10;&#10;자동 생성된 설명">
            <a:hlinkClick r:id="rId7" action="ppaction://hlinkfile"/>
            <a:extLst>
              <a:ext uri="{FF2B5EF4-FFF2-40B4-BE49-F238E27FC236}">
                <a16:creationId xmlns:a16="http://schemas.microsoft.com/office/drawing/2014/main" id="{7C2AF38E-85E5-45F0-B804-C57152A9FB1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1464" y="1186969"/>
            <a:ext cx="5446072" cy="5063769"/>
          </a:xfrm>
          <a:prstGeom prst="ellipse">
            <a:avLst/>
          </a:prstGeom>
          <a:ln w="1905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6" name="제목 1">
            <a:extLst>
              <a:ext uri="{FF2B5EF4-FFF2-40B4-BE49-F238E27FC236}">
                <a16:creationId xmlns:a16="http://schemas.microsoft.com/office/drawing/2014/main" id="{4D35D7E6-C83A-4505-9D45-F48668F4DCA8}"/>
              </a:ext>
            </a:extLst>
          </p:cNvPr>
          <p:cNvSpPr txBox="1">
            <a:spLocks/>
          </p:cNvSpPr>
          <p:nvPr/>
        </p:nvSpPr>
        <p:spPr>
          <a:xfrm>
            <a:off x="127714" y="188640"/>
            <a:ext cx="8092545" cy="379938"/>
          </a:xfrm>
          <a:prstGeom prst="rect">
            <a:avLst/>
          </a:prstGeom>
        </p:spPr>
        <p:txBody>
          <a:bodyPr lIns="122169" tIns="61085" rIns="122169" bIns="61085"/>
          <a:lstStyle>
            <a:lvl1pPr algn="l" defTabSz="992829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700" b="1" kern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en-US" altLang="ko-KR" dirty="0"/>
              <a:t>3. </a:t>
            </a:r>
            <a:r>
              <a:rPr lang="ko-KR" altLang="en-US" dirty="0"/>
              <a:t>분석 결과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DB2B99CE-49E1-4417-978D-EC54A20B26FF}"/>
              </a:ext>
            </a:extLst>
          </p:cNvPr>
          <p:cNvGrpSpPr/>
          <p:nvPr/>
        </p:nvGrpSpPr>
        <p:grpSpPr>
          <a:xfrm>
            <a:off x="344488" y="1522877"/>
            <a:ext cx="2787593" cy="1144289"/>
            <a:chOff x="344488" y="1522877"/>
            <a:chExt cx="2787593" cy="1144289"/>
          </a:xfrm>
        </p:grpSpPr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FDACFD69-D10B-4939-954C-DE276A60985F}"/>
                </a:ext>
              </a:extLst>
            </p:cNvPr>
            <p:cNvSpPr/>
            <p:nvPr/>
          </p:nvSpPr>
          <p:spPr>
            <a:xfrm>
              <a:off x="344488" y="1522877"/>
              <a:ext cx="329470" cy="307765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38B49FBF-2682-4DC2-8796-01CCB9F26E87}"/>
                </a:ext>
              </a:extLst>
            </p:cNvPr>
            <p:cNvSpPr/>
            <p:nvPr/>
          </p:nvSpPr>
          <p:spPr>
            <a:xfrm>
              <a:off x="344488" y="1916832"/>
              <a:ext cx="329470" cy="307765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6B3D17E0-90B7-4B9E-A5D1-C7E8765C51F3}"/>
                </a:ext>
              </a:extLst>
            </p:cNvPr>
            <p:cNvSpPr/>
            <p:nvPr/>
          </p:nvSpPr>
          <p:spPr>
            <a:xfrm>
              <a:off x="344488" y="2348880"/>
              <a:ext cx="329470" cy="307765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2507E65C-A7E2-4A49-AE12-5B503795094F}"/>
                </a:ext>
              </a:extLst>
            </p:cNvPr>
            <p:cNvGrpSpPr/>
            <p:nvPr/>
          </p:nvGrpSpPr>
          <p:grpSpPr>
            <a:xfrm>
              <a:off x="653178" y="1538259"/>
              <a:ext cx="2478903" cy="1128907"/>
              <a:chOff x="653178" y="1538259"/>
              <a:chExt cx="2478903" cy="1128907"/>
            </a:xfrm>
          </p:grpSpPr>
          <p:sp>
            <p:nvSpPr>
              <p:cNvPr id="32" name="직사각형 168">
                <a:extLst>
                  <a:ext uri="{FF2B5EF4-FFF2-40B4-BE49-F238E27FC236}">
                    <a16:creationId xmlns:a16="http://schemas.microsoft.com/office/drawing/2014/main" id="{AF42B602-153A-4D53-A5F9-2BF0E6119E65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2"/>
                </p:custDataLst>
              </p:nvPr>
            </p:nvSpPr>
            <p:spPr bwMode="auto">
              <a:xfrm>
                <a:off x="696746" y="1538259"/>
                <a:ext cx="1231918" cy="27699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extrusionH="6350"/>
              </a:bodyPr>
              <a:lstStyle/>
              <a:p>
                <a:pPr marL="92069" indent="-92069" algn="ctr" defTabSz="839694" fontAlgn="auto" latinLnBrk="0">
                  <a:spcBef>
                    <a:spcPts val="275"/>
                  </a:spcBef>
                  <a:spcAft>
                    <a:spcPts val="0"/>
                  </a:spcAft>
                  <a:defRPr/>
                </a:pPr>
                <a:r>
                  <a:rPr kumimoji="0" lang="ko-KR" altLang="en-US" sz="1200" b="1" kern="0" dirty="0">
                    <a:latin typeface="나눔고딕" pitchFamily="50" charset="-127"/>
                    <a:ea typeface="나눔고딕" pitchFamily="50" charset="-127"/>
                  </a:rPr>
                  <a:t>교통량 </a:t>
                </a:r>
                <a:r>
                  <a:rPr kumimoji="0" lang="en-US" altLang="ko-KR" sz="1200" b="1" kern="0" dirty="0">
                    <a:latin typeface="나눔고딕" pitchFamily="50" charset="-127"/>
                    <a:ea typeface="나눔고딕" pitchFamily="50" charset="-127"/>
                  </a:rPr>
                  <a:t>(800m)</a:t>
                </a:r>
                <a:endParaRPr kumimoji="0" lang="ko-KR" altLang="en-US" sz="1200" b="1" kern="0" dirty="0"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33" name="직사각형 168">
                <a:extLst>
                  <a:ext uri="{FF2B5EF4-FFF2-40B4-BE49-F238E27FC236}">
                    <a16:creationId xmlns:a16="http://schemas.microsoft.com/office/drawing/2014/main" id="{9EFBB4B3-7776-40EB-B401-BC736086B870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3"/>
                </p:custDataLst>
              </p:nvPr>
            </p:nvSpPr>
            <p:spPr bwMode="auto">
              <a:xfrm>
                <a:off x="725246" y="1964213"/>
                <a:ext cx="2406835" cy="27699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extrusionH="6350"/>
              </a:bodyPr>
              <a:lstStyle/>
              <a:p>
                <a:pPr marL="92069" indent="-92069" defTabSz="839694" fontAlgn="auto" latinLnBrk="0">
                  <a:spcBef>
                    <a:spcPts val="275"/>
                  </a:spcBef>
                  <a:spcAft>
                    <a:spcPts val="0"/>
                  </a:spcAft>
                  <a:defRPr/>
                </a:pPr>
                <a:r>
                  <a:rPr kumimoji="0" lang="ko-KR" altLang="en-US" sz="1200" b="1" kern="0" dirty="0">
                    <a:latin typeface="나눔고딕" pitchFamily="50" charset="-127"/>
                    <a:ea typeface="나눔고딕" pitchFamily="50" charset="-127"/>
                  </a:rPr>
                  <a:t>자동차 유입 반경 </a:t>
                </a:r>
                <a:r>
                  <a:rPr kumimoji="0" lang="en-US" altLang="ko-KR" sz="1200" b="1" kern="0" dirty="0">
                    <a:latin typeface="나눔고딕" pitchFamily="50" charset="-127"/>
                    <a:ea typeface="나눔고딕" pitchFamily="50" charset="-127"/>
                  </a:rPr>
                  <a:t>(500m)</a:t>
                </a:r>
                <a:endParaRPr kumimoji="0" lang="ko-KR" altLang="en-US" sz="1200" b="1" kern="0" dirty="0"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34" name="직사각형 168">
                <a:extLst>
                  <a:ext uri="{FF2B5EF4-FFF2-40B4-BE49-F238E27FC236}">
                    <a16:creationId xmlns:a16="http://schemas.microsoft.com/office/drawing/2014/main" id="{2DA2CDAC-7D20-4012-BA59-7E66F21B8F6B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4"/>
                </p:custDataLst>
              </p:nvPr>
            </p:nvSpPr>
            <p:spPr bwMode="auto">
              <a:xfrm>
                <a:off x="653178" y="2390167"/>
                <a:ext cx="1807572" cy="27699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extrusionH="6350"/>
              </a:bodyPr>
              <a:lstStyle/>
              <a:p>
                <a:pPr marL="92069" indent="-92069" algn="ctr" defTabSz="839694" fontAlgn="auto" latinLnBrk="0">
                  <a:spcBef>
                    <a:spcPts val="275"/>
                  </a:spcBef>
                  <a:spcAft>
                    <a:spcPts val="0"/>
                  </a:spcAft>
                  <a:defRPr/>
                </a:pPr>
                <a:r>
                  <a:rPr lang="ko-KR" altLang="en-US" sz="1200" b="1" kern="0" dirty="0">
                    <a:latin typeface="나눔고딕" pitchFamily="50" charset="-127"/>
                    <a:ea typeface="나눔고딕" pitchFamily="50" charset="-127"/>
                  </a:rPr>
                  <a:t>피해야할 반경 </a:t>
                </a:r>
                <a:r>
                  <a:rPr lang="en-US" altLang="ko-KR" sz="1200" b="1" kern="0" dirty="0">
                    <a:latin typeface="나눔고딕" pitchFamily="50" charset="-127"/>
                    <a:ea typeface="나눔고딕" pitchFamily="50" charset="-127"/>
                  </a:rPr>
                  <a:t>(150m)</a:t>
                </a:r>
                <a:r>
                  <a:rPr lang="ko-KR" altLang="en-US" sz="1200" b="1" kern="0" dirty="0">
                    <a:latin typeface="나눔고딕" pitchFamily="50" charset="-127"/>
                    <a:ea typeface="나눔고딕" pitchFamily="50" charset="-127"/>
                  </a:rPr>
                  <a:t> </a:t>
                </a:r>
                <a:endParaRPr kumimoji="0" lang="ko-KR" altLang="en-US" sz="1200" b="1" kern="0" dirty="0">
                  <a:latin typeface="나눔고딕" pitchFamily="50" charset="-127"/>
                  <a:ea typeface="나눔고딕" pitchFamily="50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736295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FE35C8C-6EB6-4043-8ED6-B6C8D5B3455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BDD5CB-DE1F-4C63-9985-27669B031B76}" type="slidenum">
              <a:rPr lang="en-US" altLang="ko-KR" smtClean="0"/>
              <a:pPr/>
              <a:t>22</a:t>
            </a:fld>
            <a:endParaRPr lang="en-US" altLang="ko-KR" dirty="0"/>
          </a:p>
        </p:txBody>
      </p:sp>
      <p:sp>
        <p:nvSpPr>
          <p:cNvPr id="5" name="직사각형 168">
            <a:extLst>
              <a:ext uri="{FF2B5EF4-FFF2-40B4-BE49-F238E27FC236}">
                <a16:creationId xmlns:a16="http://schemas.microsoft.com/office/drawing/2014/main" id="{086BF3F8-9033-493C-AC2E-D96D7391D595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56106" y="951453"/>
            <a:ext cx="292468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 extrusionH="6350"/>
          </a:bodyPr>
          <a:lstStyle/>
          <a:p>
            <a:pPr marL="92069" indent="-92069" algn="ctr" defTabSz="839694" fontAlgn="auto" latinLnBrk="0">
              <a:spcBef>
                <a:spcPts val="275"/>
              </a:spcBef>
              <a:spcAft>
                <a:spcPts val="0"/>
              </a:spcAft>
              <a:defRPr/>
            </a:pPr>
            <a:r>
              <a:rPr kumimoji="0" lang="ko-KR" altLang="en-US" sz="2400" b="1" kern="0" dirty="0">
                <a:latin typeface="나눔고딕" pitchFamily="50" charset="-127"/>
                <a:ea typeface="나눔고딕" pitchFamily="50" charset="-127"/>
              </a:rPr>
              <a:t>충청북도 충주시</a:t>
            </a:r>
          </a:p>
        </p:txBody>
      </p:sp>
      <p:pic>
        <p:nvPicPr>
          <p:cNvPr id="6" name="그림 5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11FD217C-BA2A-4E15-A7C2-418C06C662B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515" y="2838827"/>
            <a:ext cx="4648997" cy="3418950"/>
          </a:xfrm>
          <a:prstGeom prst="rect">
            <a:avLst/>
          </a:prstGeom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2DF2B8D8-1C1C-40A6-8A7C-861181AD10FE}"/>
              </a:ext>
            </a:extLst>
          </p:cNvPr>
          <p:cNvSpPr/>
          <p:nvPr/>
        </p:nvSpPr>
        <p:spPr>
          <a:xfrm>
            <a:off x="1928664" y="4327851"/>
            <a:ext cx="679508" cy="69838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0D8EF249-64E5-4C82-9B9E-849F0D348104}"/>
              </a:ext>
            </a:extLst>
          </p:cNvPr>
          <p:cNvCxnSpPr>
            <a:cxnSpLocks/>
            <a:stCxn id="7" idx="0"/>
            <a:endCxn id="10" idx="1"/>
          </p:cNvCxnSpPr>
          <p:nvPr/>
        </p:nvCxnSpPr>
        <p:spPr>
          <a:xfrm flipV="1">
            <a:off x="2268418" y="1898206"/>
            <a:ext cx="2966881" cy="242964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48C4C5D-DB44-4FFB-95BD-B1BD5B415DDE}"/>
              </a:ext>
            </a:extLst>
          </p:cNvPr>
          <p:cNvCxnSpPr>
            <a:cxnSpLocks/>
            <a:stCxn id="7" idx="4"/>
          </p:cNvCxnSpPr>
          <p:nvPr/>
        </p:nvCxnSpPr>
        <p:spPr>
          <a:xfrm>
            <a:off x="2268418" y="5026233"/>
            <a:ext cx="3980726" cy="123154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 descr="텍스트, 지도이(가) 표시된 사진&#10;&#10;자동 생성된 설명">
            <a:hlinkClick r:id="rId7" action="ppaction://hlinkfile"/>
            <a:extLst>
              <a:ext uri="{FF2B5EF4-FFF2-40B4-BE49-F238E27FC236}">
                <a16:creationId xmlns:a16="http://schemas.microsoft.com/office/drawing/2014/main" id="{C712C906-6FBE-49F3-9F12-289F696B839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8329" y="1124744"/>
            <a:ext cx="5237199" cy="5281528"/>
          </a:xfrm>
          <a:prstGeom prst="ellipse">
            <a:avLst/>
          </a:prstGeom>
          <a:ln w="1905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5" name="제목 1">
            <a:extLst>
              <a:ext uri="{FF2B5EF4-FFF2-40B4-BE49-F238E27FC236}">
                <a16:creationId xmlns:a16="http://schemas.microsoft.com/office/drawing/2014/main" id="{9D26559C-1863-424C-9B19-58EECE40BD0F}"/>
              </a:ext>
            </a:extLst>
          </p:cNvPr>
          <p:cNvSpPr txBox="1">
            <a:spLocks/>
          </p:cNvSpPr>
          <p:nvPr/>
        </p:nvSpPr>
        <p:spPr>
          <a:xfrm>
            <a:off x="127714" y="188640"/>
            <a:ext cx="8092545" cy="379938"/>
          </a:xfrm>
          <a:prstGeom prst="rect">
            <a:avLst/>
          </a:prstGeom>
        </p:spPr>
        <p:txBody>
          <a:bodyPr lIns="122169" tIns="61085" rIns="122169" bIns="61085"/>
          <a:lstStyle>
            <a:lvl1pPr algn="l" defTabSz="992829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700" b="1" kern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en-US" altLang="ko-KR" dirty="0"/>
              <a:t>3. </a:t>
            </a:r>
            <a:r>
              <a:rPr lang="ko-KR" altLang="en-US" dirty="0"/>
              <a:t>분석 결과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1FB1DD38-A608-4DE8-A26A-96C6E3B5CEA7}"/>
              </a:ext>
            </a:extLst>
          </p:cNvPr>
          <p:cNvGrpSpPr/>
          <p:nvPr/>
        </p:nvGrpSpPr>
        <p:grpSpPr>
          <a:xfrm>
            <a:off x="344488" y="1522877"/>
            <a:ext cx="2787593" cy="1144289"/>
            <a:chOff x="344488" y="1522877"/>
            <a:chExt cx="2787593" cy="1144289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DF9C2D40-7C24-4FBC-862F-94F8ED31DCA4}"/>
                </a:ext>
              </a:extLst>
            </p:cNvPr>
            <p:cNvSpPr/>
            <p:nvPr/>
          </p:nvSpPr>
          <p:spPr>
            <a:xfrm>
              <a:off x="344488" y="1522877"/>
              <a:ext cx="329470" cy="307765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5E8B34CE-874F-4185-97BE-A848B9D38BD9}"/>
                </a:ext>
              </a:extLst>
            </p:cNvPr>
            <p:cNvSpPr/>
            <p:nvPr/>
          </p:nvSpPr>
          <p:spPr>
            <a:xfrm>
              <a:off x="344488" y="1916832"/>
              <a:ext cx="329470" cy="307765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91FA200E-2BDC-49BF-9404-6F3ED26A0A24}"/>
                </a:ext>
              </a:extLst>
            </p:cNvPr>
            <p:cNvSpPr/>
            <p:nvPr/>
          </p:nvSpPr>
          <p:spPr>
            <a:xfrm>
              <a:off x="344488" y="2348880"/>
              <a:ext cx="329470" cy="307765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6D68097E-0AAF-4519-9076-952A6FB45365}"/>
                </a:ext>
              </a:extLst>
            </p:cNvPr>
            <p:cNvGrpSpPr/>
            <p:nvPr/>
          </p:nvGrpSpPr>
          <p:grpSpPr>
            <a:xfrm>
              <a:off x="653178" y="1538259"/>
              <a:ext cx="2478903" cy="1128907"/>
              <a:chOff x="653178" y="1538259"/>
              <a:chExt cx="2478903" cy="1128907"/>
            </a:xfrm>
          </p:grpSpPr>
          <p:sp>
            <p:nvSpPr>
              <p:cNvPr id="31" name="직사각형 168">
                <a:extLst>
                  <a:ext uri="{FF2B5EF4-FFF2-40B4-BE49-F238E27FC236}">
                    <a16:creationId xmlns:a16="http://schemas.microsoft.com/office/drawing/2014/main" id="{353DC035-2D64-4E6C-846B-261C4B55D958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2"/>
                </p:custDataLst>
              </p:nvPr>
            </p:nvSpPr>
            <p:spPr bwMode="auto">
              <a:xfrm>
                <a:off x="696746" y="1538259"/>
                <a:ext cx="1231918" cy="27699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extrusionH="6350"/>
              </a:bodyPr>
              <a:lstStyle/>
              <a:p>
                <a:pPr marL="92069" indent="-92069" algn="ctr" defTabSz="839694" fontAlgn="auto" latinLnBrk="0">
                  <a:spcBef>
                    <a:spcPts val="275"/>
                  </a:spcBef>
                  <a:spcAft>
                    <a:spcPts val="0"/>
                  </a:spcAft>
                  <a:defRPr/>
                </a:pPr>
                <a:r>
                  <a:rPr kumimoji="0" lang="ko-KR" altLang="en-US" sz="1200" b="1" kern="0" dirty="0">
                    <a:latin typeface="나눔고딕" pitchFamily="50" charset="-127"/>
                    <a:ea typeface="나눔고딕" pitchFamily="50" charset="-127"/>
                  </a:rPr>
                  <a:t>교통량 </a:t>
                </a:r>
                <a:r>
                  <a:rPr kumimoji="0" lang="en-US" altLang="ko-KR" sz="1200" b="1" kern="0" dirty="0">
                    <a:latin typeface="나눔고딕" pitchFamily="50" charset="-127"/>
                    <a:ea typeface="나눔고딕" pitchFamily="50" charset="-127"/>
                  </a:rPr>
                  <a:t>(800m)</a:t>
                </a:r>
                <a:endParaRPr kumimoji="0" lang="ko-KR" altLang="en-US" sz="1200" b="1" kern="0" dirty="0"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32" name="직사각형 168">
                <a:extLst>
                  <a:ext uri="{FF2B5EF4-FFF2-40B4-BE49-F238E27FC236}">
                    <a16:creationId xmlns:a16="http://schemas.microsoft.com/office/drawing/2014/main" id="{C011A691-38F0-48EF-9CA3-DCF8571F9F34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3"/>
                </p:custDataLst>
              </p:nvPr>
            </p:nvSpPr>
            <p:spPr bwMode="auto">
              <a:xfrm>
                <a:off x="725246" y="1964213"/>
                <a:ext cx="2406835" cy="27699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extrusionH="6350"/>
              </a:bodyPr>
              <a:lstStyle/>
              <a:p>
                <a:pPr marL="92069" indent="-92069" defTabSz="839694" fontAlgn="auto" latinLnBrk="0">
                  <a:spcBef>
                    <a:spcPts val="275"/>
                  </a:spcBef>
                  <a:spcAft>
                    <a:spcPts val="0"/>
                  </a:spcAft>
                  <a:defRPr/>
                </a:pPr>
                <a:r>
                  <a:rPr kumimoji="0" lang="ko-KR" altLang="en-US" sz="1200" b="1" kern="0" dirty="0">
                    <a:latin typeface="나눔고딕" pitchFamily="50" charset="-127"/>
                    <a:ea typeface="나눔고딕" pitchFamily="50" charset="-127"/>
                  </a:rPr>
                  <a:t>자동차 유입 반경 </a:t>
                </a:r>
                <a:r>
                  <a:rPr kumimoji="0" lang="en-US" altLang="ko-KR" sz="1200" b="1" kern="0" dirty="0">
                    <a:latin typeface="나눔고딕" pitchFamily="50" charset="-127"/>
                    <a:ea typeface="나눔고딕" pitchFamily="50" charset="-127"/>
                  </a:rPr>
                  <a:t>(500m)</a:t>
                </a:r>
                <a:endParaRPr kumimoji="0" lang="ko-KR" altLang="en-US" sz="1200" b="1" kern="0" dirty="0"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33" name="직사각형 168">
                <a:extLst>
                  <a:ext uri="{FF2B5EF4-FFF2-40B4-BE49-F238E27FC236}">
                    <a16:creationId xmlns:a16="http://schemas.microsoft.com/office/drawing/2014/main" id="{BFEFD450-99E2-4E4C-B9D3-D522325003BE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4"/>
                </p:custDataLst>
              </p:nvPr>
            </p:nvSpPr>
            <p:spPr bwMode="auto">
              <a:xfrm>
                <a:off x="653178" y="2390167"/>
                <a:ext cx="1807572" cy="27699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extrusionH="6350"/>
              </a:bodyPr>
              <a:lstStyle/>
              <a:p>
                <a:pPr marL="92069" indent="-92069" algn="ctr" defTabSz="839694" fontAlgn="auto" latinLnBrk="0">
                  <a:spcBef>
                    <a:spcPts val="275"/>
                  </a:spcBef>
                  <a:spcAft>
                    <a:spcPts val="0"/>
                  </a:spcAft>
                  <a:defRPr/>
                </a:pPr>
                <a:r>
                  <a:rPr lang="ko-KR" altLang="en-US" sz="1200" b="1" kern="0" dirty="0">
                    <a:latin typeface="나눔고딕" pitchFamily="50" charset="-127"/>
                    <a:ea typeface="나눔고딕" pitchFamily="50" charset="-127"/>
                  </a:rPr>
                  <a:t>피해야할 반경 </a:t>
                </a:r>
                <a:r>
                  <a:rPr lang="en-US" altLang="ko-KR" sz="1200" b="1" kern="0" dirty="0">
                    <a:latin typeface="나눔고딕" pitchFamily="50" charset="-127"/>
                    <a:ea typeface="나눔고딕" pitchFamily="50" charset="-127"/>
                  </a:rPr>
                  <a:t>(150m)</a:t>
                </a:r>
                <a:r>
                  <a:rPr lang="ko-KR" altLang="en-US" sz="1200" b="1" kern="0" dirty="0">
                    <a:latin typeface="나눔고딕" pitchFamily="50" charset="-127"/>
                    <a:ea typeface="나눔고딕" pitchFamily="50" charset="-127"/>
                  </a:rPr>
                  <a:t> </a:t>
                </a:r>
                <a:endParaRPr kumimoji="0" lang="ko-KR" altLang="en-US" sz="1200" b="1" kern="0" dirty="0">
                  <a:latin typeface="나눔고딕" pitchFamily="50" charset="-127"/>
                  <a:ea typeface="나눔고딕" pitchFamily="50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823543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DD5CB-DE1F-4C63-9985-27669B031B76}" type="slidenum">
              <a:rPr lang="en-US" altLang="ko-KR" smtClean="0">
                <a:solidFill>
                  <a:prstClr val="black"/>
                </a:solidFill>
              </a:rPr>
              <a:pPr/>
              <a:t>23</a:t>
            </a:fld>
            <a:endParaRPr lang="en-US" altLang="ko-KR" dirty="0">
              <a:solidFill>
                <a:prstClr val="black"/>
              </a:solidFill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 defTabSz="1280160">
              <a:lnSpc>
                <a:spcPct val="150000"/>
              </a:lnSpc>
              <a:buNone/>
            </a:pPr>
            <a:endParaRPr lang="ko-KR" altLang="en-US" dirty="0"/>
          </a:p>
          <a:p>
            <a:pPr marL="0" indent="0" defTabSz="1280160">
              <a:buNone/>
            </a:pPr>
            <a:endParaRPr lang="ko-KR" altLang="en-US" dirty="0"/>
          </a:p>
          <a:p>
            <a:pPr marL="0" indent="0" defTabSz="1280160">
              <a:buNone/>
            </a:pPr>
            <a:endParaRPr lang="ko-KR" altLang="en-US" b="1" dirty="0"/>
          </a:p>
          <a:p>
            <a:pPr marL="0" lvl="1" indent="0">
              <a:lnSpc>
                <a:spcPct val="150000"/>
              </a:lnSpc>
              <a:buNone/>
            </a:pPr>
            <a:endParaRPr lang="ko-KR" altLang="en-US" sz="1600" b="1" dirty="0">
              <a:solidFill>
                <a:srgbClr val="3E7AA4"/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marL="0" lvl="1" indent="0">
              <a:lnSpc>
                <a:spcPct val="150000"/>
              </a:lnSpc>
              <a:buNone/>
            </a:pPr>
            <a:endParaRPr lang="en-US" altLang="ko-KR" sz="1600" b="1" dirty="0">
              <a:solidFill>
                <a:srgbClr val="3E7AA4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Ⅲ. </a:t>
            </a:r>
            <a:r>
              <a:rPr lang="ko-KR" altLang="en-US" dirty="0"/>
              <a:t>결론</a:t>
            </a:r>
          </a:p>
          <a:p>
            <a:endParaRPr lang="ko-KR" altLang="en-US" dirty="0"/>
          </a:p>
        </p:txBody>
      </p:sp>
      <p:sp>
        <p:nvSpPr>
          <p:cNvPr id="6" name="텍스트 개체 틀 2">
            <a:extLst>
              <a:ext uri="{FF2B5EF4-FFF2-40B4-BE49-F238E27FC236}">
                <a16:creationId xmlns:a16="http://schemas.microsoft.com/office/drawing/2014/main" id="{5C37D531-A371-4347-89C9-5D4815D2AA40}"/>
              </a:ext>
            </a:extLst>
          </p:cNvPr>
          <p:cNvSpPr txBox="1">
            <a:spLocks/>
          </p:cNvSpPr>
          <p:nvPr/>
        </p:nvSpPr>
        <p:spPr>
          <a:xfrm>
            <a:off x="3545307" y="1916833"/>
            <a:ext cx="5783177" cy="4320480"/>
          </a:xfrm>
          <a:prstGeom prst="rect">
            <a:avLst/>
          </a:prstGeom>
        </p:spPr>
        <p:txBody>
          <a:bodyPr lIns="122169" tIns="61085" rIns="122169" bIns="61085"/>
          <a:lstStyle>
            <a:lvl1pPr marL="660147" indent="-610845" algn="l" defTabSz="992829" rtl="0" eaLnBrk="1" latinLnBrk="1" hangingPunct="1">
              <a:lnSpc>
                <a:spcPct val="90000"/>
              </a:lnSpc>
              <a:spcBef>
                <a:spcPts val="1086"/>
              </a:spcBef>
              <a:buClrTx/>
              <a:buFont typeface="+mj-lt"/>
              <a:buAutoNum type="arabicPeriod"/>
              <a:defRPr sz="2500" b="0" kern="1200" cap="none" spc="0">
                <a:ln>
                  <a:noFill/>
                </a:ln>
                <a:solidFill>
                  <a:schemeClr val="tx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744622" indent="-248207" algn="l" defTabSz="992829" rtl="0" eaLnBrk="1" latinLnBrk="1" hangingPunct="1">
              <a:lnSpc>
                <a:spcPct val="90000"/>
              </a:lnSpc>
              <a:spcBef>
                <a:spcPts val="543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41037" indent="-248207" algn="l" defTabSz="992829" rtl="0" eaLnBrk="1" latinLnBrk="1" hangingPunct="1">
              <a:lnSpc>
                <a:spcPct val="90000"/>
              </a:lnSpc>
              <a:spcBef>
                <a:spcPts val="543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37452" indent="-248207" algn="l" defTabSz="992829" rtl="0" eaLnBrk="1" latinLnBrk="1" hangingPunct="1">
              <a:lnSpc>
                <a:spcPct val="90000"/>
              </a:lnSpc>
              <a:spcBef>
                <a:spcPts val="543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33866" indent="-248207" algn="l" defTabSz="992829" rtl="0" eaLnBrk="1" latinLnBrk="1" hangingPunct="1">
              <a:lnSpc>
                <a:spcPct val="90000"/>
              </a:lnSpc>
              <a:spcBef>
                <a:spcPts val="543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30280" indent="-248207" algn="l" defTabSz="992829" rtl="0" eaLnBrk="1" latinLnBrk="1" hangingPunct="1">
              <a:lnSpc>
                <a:spcPct val="90000"/>
              </a:lnSpc>
              <a:spcBef>
                <a:spcPts val="543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26694" indent="-248207" algn="l" defTabSz="992829" rtl="0" eaLnBrk="1" latinLnBrk="1" hangingPunct="1">
              <a:lnSpc>
                <a:spcPct val="90000"/>
              </a:lnSpc>
              <a:spcBef>
                <a:spcPts val="543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23108" indent="-248207" algn="l" defTabSz="992829" rtl="0" eaLnBrk="1" latinLnBrk="1" hangingPunct="1">
              <a:lnSpc>
                <a:spcPct val="90000"/>
              </a:lnSpc>
              <a:spcBef>
                <a:spcPts val="543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19524" indent="-248207" algn="l" defTabSz="992829" rtl="0" eaLnBrk="1" latinLnBrk="1" hangingPunct="1">
              <a:lnSpc>
                <a:spcPct val="90000"/>
              </a:lnSpc>
              <a:spcBef>
                <a:spcPts val="543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en-US" altLang="ko-KR" sz="1600" b="1" dirty="0">
              <a:solidFill>
                <a:srgbClr val="3E7AA4"/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marL="0" defTabSz="1280160">
              <a:lnSpc>
                <a:spcPct val="150000"/>
              </a:lnSpc>
            </a:pPr>
            <a:r>
              <a:rPr lang="ko-KR" altLang="en-US" dirty="0"/>
              <a:t>기대 효과</a:t>
            </a:r>
          </a:p>
          <a:p>
            <a:pPr marL="0" defTabSz="1280160">
              <a:lnSpc>
                <a:spcPct val="150000"/>
              </a:lnSpc>
            </a:pPr>
            <a:r>
              <a:rPr lang="ko-KR" altLang="en-US" dirty="0"/>
              <a:t>활용 방안</a:t>
            </a:r>
            <a:endParaRPr lang="en-US" altLang="ko-KR" dirty="0"/>
          </a:p>
          <a:p>
            <a:pPr marL="0" defTabSz="1280160">
              <a:lnSpc>
                <a:spcPct val="150000"/>
              </a:lnSpc>
            </a:pPr>
            <a:r>
              <a:rPr lang="ko-KR" altLang="en-US" dirty="0"/>
              <a:t>고찰</a:t>
            </a:r>
          </a:p>
          <a:p>
            <a:pPr marL="0" indent="0" defTabSz="1280160">
              <a:lnSpc>
                <a:spcPct val="150000"/>
              </a:lnSpc>
              <a:buNone/>
            </a:pPr>
            <a:endParaRPr lang="ko-KR" altLang="en-US" dirty="0"/>
          </a:p>
          <a:p>
            <a:pPr marL="0" indent="0" defTabSz="1280160">
              <a:buFont typeface="+mj-lt"/>
              <a:buNone/>
            </a:pPr>
            <a:endParaRPr lang="ko-KR" altLang="en-US" dirty="0"/>
          </a:p>
          <a:p>
            <a:pPr marL="0" indent="0" defTabSz="1280160">
              <a:buFont typeface="+mj-lt"/>
              <a:buNone/>
            </a:pPr>
            <a:endParaRPr lang="ko-KR" altLang="en-US" b="1" dirty="0"/>
          </a:p>
          <a:p>
            <a:pPr marL="0" lvl="1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ko-KR" altLang="en-US" sz="1600" b="1" dirty="0">
              <a:solidFill>
                <a:srgbClr val="3E7AA4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059841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A3825928-39E6-4125-A455-63B0D0D20A70}"/>
              </a:ext>
            </a:extLst>
          </p:cNvPr>
          <p:cNvSpPr/>
          <p:nvPr/>
        </p:nvSpPr>
        <p:spPr>
          <a:xfrm>
            <a:off x="1928664" y="1052736"/>
            <a:ext cx="6264696" cy="936104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FE35C8C-6EB6-4043-8ED6-B6C8D5B3455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BDD5CB-DE1F-4C63-9985-27669B031B76}" type="slidenum">
              <a:rPr lang="en-US" altLang="ko-KR" smtClean="0"/>
              <a:pPr/>
              <a:t>24</a:t>
            </a:fld>
            <a:endParaRPr lang="en-US" altLang="ko-KR" dirty="0"/>
          </a:p>
        </p:txBody>
      </p:sp>
      <p:sp>
        <p:nvSpPr>
          <p:cNvPr id="6" name="직사각형 168">
            <a:extLst>
              <a:ext uri="{FF2B5EF4-FFF2-40B4-BE49-F238E27FC236}">
                <a16:creationId xmlns:a16="http://schemas.microsoft.com/office/drawing/2014/main" id="{A60902A2-32DE-49FD-B211-8E5FF97CC9DE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144688" y="1295749"/>
            <a:ext cx="583264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 extrusionH="6350"/>
          </a:bodyPr>
          <a:lstStyle/>
          <a:p>
            <a:pPr marL="92069" indent="-92069" algn="ctr" defTabSz="839694" fontAlgn="auto" latinLnBrk="0">
              <a:spcBef>
                <a:spcPts val="275"/>
              </a:spcBef>
              <a:spcAft>
                <a:spcPts val="0"/>
              </a:spcAft>
              <a:defRPr/>
            </a:pPr>
            <a:r>
              <a:rPr kumimoji="0" lang="ko-KR" altLang="en-US" sz="2400" b="1" kern="0" dirty="0">
                <a:latin typeface="나눔고딕" pitchFamily="50" charset="-127"/>
                <a:ea typeface="나눔고딕" pitchFamily="50" charset="-127"/>
              </a:rPr>
              <a:t>충청북도 수소 충전소 입지 선정</a:t>
            </a:r>
          </a:p>
        </p:txBody>
      </p:sp>
      <p:sp>
        <p:nvSpPr>
          <p:cNvPr id="8" name="이등변 삼각형 7">
            <a:extLst>
              <a:ext uri="{FF2B5EF4-FFF2-40B4-BE49-F238E27FC236}">
                <a16:creationId xmlns:a16="http://schemas.microsoft.com/office/drawing/2014/main" id="{030A20ED-03AC-40E7-BE76-6FB38107394F}"/>
              </a:ext>
            </a:extLst>
          </p:cNvPr>
          <p:cNvSpPr/>
          <p:nvPr/>
        </p:nvSpPr>
        <p:spPr>
          <a:xfrm rot="10800000">
            <a:off x="1811547" y="2161781"/>
            <a:ext cx="6408712" cy="386708"/>
          </a:xfrm>
          <a:prstGeom prst="triangle">
            <a:avLst>
              <a:gd name="adj" fmla="val 48630"/>
            </a:avLst>
          </a:prstGeom>
          <a:solidFill>
            <a:schemeClr val="accent4">
              <a:lumMod val="75000"/>
              <a:alpha val="30196"/>
            </a:schemeClr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CAA66E18-5EF7-4F76-9F31-6AF68C270B14}"/>
              </a:ext>
            </a:extLst>
          </p:cNvPr>
          <p:cNvSpPr/>
          <p:nvPr/>
        </p:nvSpPr>
        <p:spPr>
          <a:xfrm>
            <a:off x="7149363" y="3335759"/>
            <a:ext cx="2124007" cy="810528"/>
          </a:xfrm>
          <a:prstGeom prst="round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  <a:ea typeface="나눔고딕" panose="020D0604000000000000"/>
              </a:rPr>
              <a:t>충전 시 </a:t>
            </a:r>
            <a:endParaRPr lang="en-US" altLang="ko-KR" sz="1600" b="1" dirty="0">
              <a:solidFill>
                <a:schemeClr val="tx1"/>
              </a:solidFill>
              <a:ea typeface="나눔고딕" panose="020D0604000000000000"/>
            </a:endParaRPr>
          </a:p>
          <a:p>
            <a:pPr algn="ctr"/>
            <a:r>
              <a:rPr lang="ko-KR" altLang="en-US" sz="1600" b="1" dirty="0">
                <a:solidFill>
                  <a:schemeClr val="tx1"/>
                </a:solidFill>
                <a:ea typeface="나눔고딕" panose="020D0604000000000000"/>
              </a:rPr>
              <a:t>이동거리 단축</a:t>
            </a:r>
          </a:p>
        </p:txBody>
      </p: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294AEAA4-F192-4092-834D-D3F986821580}"/>
              </a:ext>
            </a:extLst>
          </p:cNvPr>
          <p:cNvSpPr/>
          <p:nvPr/>
        </p:nvSpPr>
        <p:spPr>
          <a:xfrm>
            <a:off x="7149363" y="4309264"/>
            <a:ext cx="2124007" cy="810528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  <a:ea typeface="나눔고딕" panose="020D0604000000000000"/>
              </a:rPr>
              <a:t>수소자동차 구매 </a:t>
            </a:r>
            <a:endParaRPr lang="en-US" altLang="ko-KR" sz="1600" b="1" dirty="0">
              <a:solidFill>
                <a:schemeClr val="tx1"/>
              </a:solidFill>
              <a:ea typeface="나눔고딕" panose="020D0604000000000000"/>
            </a:endParaRPr>
          </a:p>
          <a:p>
            <a:pPr algn="ctr"/>
            <a:r>
              <a:rPr lang="ko-KR" altLang="en-US" sz="1600" b="1" dirty="0">
                <a:solidFill>
                  <a:schemeClr val="tx1"/>
                </a:solidFill>
                <a:ea typeface="나눔고딕" panose="020D0604000000000000"/>
              </a:rPr>
              <a:t>제약 감소</a:t>
            </a:r>
          </a:p>
        </p:txBody>
      </p:sp>
      <p:sp>
        <p:nvSpPr>
          <p:cNvPr id="53" name="제목 1">
            <a:extLst>
              <a:ext uri="{FF2B5EF4-FFF2-40B4-BE49-F238E27FC236}">
                <a16:creationId xmlns:a16="http://schemas.microsoft.com/office/drawing/2014/main" id="{CD8642F8-9909-444C-BA99-5F41DCB0AE88}"/>
              </a:ext>
            </a:extLst>
          </p:cNvPr>
          <p:cNvSpPr txBox="1">
            <a:spLocks/>
          </p:cNvSpPr>
          <p:nvPr/>
        </p:nvSpPr>
        <p:spPr>
          <a:xfrm>
            <a:off x="7175324" y="2823331"/>
            <a:ext cx="2072086" cy="386707"/>
          </a:xfrm>
          <a:prstGeom prst="rect">
            <a:avLst/>
          </a:prstGeom>
        </p:spPr>
        <p:txBody>
          <a:bodyPr lIns="122169" tIns="61085" rIns="122169" bIns="61085"/>
          <a:lstStyle>
            <a:lvl1pPr algn="l" defTabSz="992829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700" b="1" kern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pPr algn="ctr"/>
            <a:r>
              <a:rPr lang="en-US" altLang="ko-KR" sz="1600" dirty="0"/>
              <a:t> </a:t>
            </a:r>
            <a:r>
              <a:rPr lang="ko-KR" altLang="en-US" sz="1600" dirty="0"/>
              <a:t>소비자</a:t>
            </a:r>
          </a:p>
        </p:txBody>
      </p:sp>
      <p:sp>
        <p:nvSpPr>
          <p:cNvPr id="56" name="제목 1">
            <a:extLst>
              <a:ext uri="{FF2B5EF4-FFF2-40B4-BE49-F238E27FC236}">
                <a16:creationId xmlns:a16="http://schemas.microsoft.com/office/drawing/2014/main" id="{D1AA6643-F699-49F8-A88E-981CF3C9EE9F}"/>
              </a:ext>
            </a:extLst>
          </p:cNvPr>
          <p:cNvSpPr txBox="1">
            <a:spLocks/>
          </p:cNvSpPr>
          <p:nvPr/>
        </p:nvSpPr>
        <p:spPr>
          <a:xfrm>
            <a:off x="7201394" y="5632208"/>
            <a:ext cx="2072086" cy="386707"/>
          </a:xfrm>
          <a:prstGeom prst="rect">
            <a:avLst/>
          </a:prstGeom>
        </p:spPr>
        <p:txBody>
          <a:bodyPr lIns="122169" tIns="61085" rIns="122169" bIns="61085"/>
          <a:lstStyle>
            <a:lvl1pPr algn="l" defTabSz="992829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700" b="1" kern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pPr algn="ctr"/>
            <a:endParaRPr lang="ko-KR" altLang="en-US" sz="1600" dirty="0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6BC58BA-8644-4A4A-B232-C3E0BAFE8569}"/>
              </a:ext>
            </a:extLst>
          </p:cNvPr>
          <p:cNvSpPr/>
          <p:nvPr/>
        </p:nvSpPr>
        <p:spPr>
          <a:xfrm>
            <a:off x="632520" y="4309264"/>
            <a:ext cx="2124007" cy="810528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  <a:ea typeface="나눔고딕" panose="020D0604000000000000"/>
              </a:rPr>
              <a:t>지자체 정책 </a:t>
            </a:r>
            <a:endParaRPr lang="en-US" altLang="ko-KR" sz="1600" b="1" dirty="0">
              <a:solidFill>
                <a:schemeClr val="tx1"/>
              </a:solidFill>
              <a:ea typeface="나눔고딕" panose="020D0604000000000000"/>
            </a:endParaRPr>
          </a:p>
          <a:p>
            <a:pPr algn="ctr"/>
            <a:r>
              <a:rPr lang="ko-KR" altLang="en-US" sz="1600" b="1" dirty="0">
                <a:solidFill>
                  <a:schemeClr val="tx1"/>
                </a:solidFill>
                <a:ea typeface="나눔고딕" panose="020D0604000000000000"/>
              </a:rPr>
              <a:t>수립 및 추진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76130330-7501-4A82-B2A8-97D683FECE76}"/>
              </a:ext>
            </a:extLst>
          </p:cNvPr>
          <p:cNvSpPr/>
          <p:nvPr/>
        </p:nvSpPr>
        <p:spPr>
          <a:xfrm>
            <a:off x="632520" y="5282768"/>
            <a:ext cx="2124007" cy="810528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  <a:ea typeface="나눔고딕" panose="020D0604000000000000"/>
              </a:rPr>
              <a:t>타 지역 입지 선정 시</a:t>
            </a:r>
            <a:endParaRPr lang="en-US" altLang="ko-KR" sz="1600" b="1" dirty="0">
              <a:solidFill>
                <a:schemeClr val="tx1"/>
              </a:solidFill>
              <a:ea typeface="나눔고딕" panose="020D0604000000000000"/>
            </a:endParaRPr>
          </a:p>
          <a:p>
            <a:pPr algn="ctr"/>
            <a:r>
              <a:rPr lang="ko-KR" altLang="en-US" sz="1600" b="1" dirty="0">
                <a:solidFill>
                  <a:schemeClr val="tx1"/>
                </a:solidFill>
                <a:ea typeface="나눔고딕" panose="020D0604000000000000"/>
              </a:rPr>
              <a:t>자료 활용</a:t>
            </a:r>
          </a:p>
        </p:txBody>
      </p:sp>
      <p:sp>
        <p:nvSpPr>
          <p:cNvPr id="23" name="제목 1">
            <a:extLst>
              <a:ext uri="{FF2B5EF4-FFF2-40B4-BE49-F238E27FC236}">
                <a16:creationId xmlns:a16="http://schemas.microsoft.com/office/drawing/2014/main" id="{557A63E4-F321-49AD-9E21-EE7417F845D1}"/>
              </a:ext>
            </a:extLst>
          </p:cNvPr>
          <p:cNvSpPr txBox="1">
            <a:spLocks/>
          </p:cNvSpPr>
          <p:nvPr/>
        </p:nvSpPr>
        <p:spPr>
          <a:xfrm>
            <a:off x="658481" y="2823331"/>
            <a:ext cx="2072086" cy="386707"/>
          </a:xfrm>
          <a:prstGeom prst="rect">
            <a:avLst/>
          </a:prstGeom>
        </p:spPr>
        <p:txBody>
          <a:bodyPr lIns="122169" tIns="61085" rIns="122169" bIns="61085"/>
          <a:lstStyle>
            <a:lvl1pPr algn="l" defTabSz="992829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700" b="1" kern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pPr algn="ctr"/>
            <a:r>
              <a:rPr lang="ko-KR" altLang="en-US" sz="1600" dirty="0"/>
              <a:t>정부 및 지자체</a:t>
            </a:r>
          </a:p>
        </p:txBody>
      </p:sp>
      <p:sp>
        <p:nvSpPr>
          <p:cNvPr id="66" name="사각형: 둥근 모서리 65">
            <a:extLst>
              <a:ext uri="{FF2B5EF4-FFF2-40B4-BE49-F238E27FC236}">
                <a16:creationId xmlns:a16="http://schemas.microsoft.com/office/drawing/2014/main" id="{3ED7D18B-399D-4445-BCB1-792CAD1CD2EA}"/>
              </a:ext>
            </a:extLst>
          </p:cNvPr>
          <p:cNvSpPr/>
          <p:nvPr/>
        </p:nvSpPr>
        <p:spPr>
          <a:xfrm>
            <a:off x="632520" y="3335759"/>
            <a:ext cx="2124007" cy="810528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  <a:ea typeface="나눔고딕" panose="020D0604000000000000"/>
              </a:rPr>
              <a:t>충전소 인프라 </a:t>
            </a:r>
            <a:endParaRPr lang="en-US" altLang="ko-KR" sz="1600" b="1" dirty="0">
              <a:solidFill>
                <a:schemeClr val="tx1"/>
              </a:solidFill>
              <a:ea typeface="나눔고딕" panose="020D0604000000000000"/>
            </a:endParaRPr>
          </a:p>
          <a:p>
            <a:pPr algn="ctr"/>
            <a:r>
              <a:rPr lang="ko-KR" altLang="en-US" sz="1600" b="1" dirty="0">
                <a:solidFill>
                  <a:schemeClr val="tx1"/>
                </a:solidFill>
                <a:ea typeface="나눔고딕" panose="020D0604000000000000"/>
              </a:rPr>
              <a:t>초기 지역 설정</a:t>
            </a: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2C2BC32B-3E5A-4598-B1AE-B707E33F9A91}"/>
              </a:ext>
            </a:extLst>
          </p:cNvPr>
          <p:cNvSpPr/>
          <p:nvPr/>
        </p:nvSpPr>
        <p:spPr>
          <a:xfrm>
            <a:off x="3941457" y="3335759"/>
            <a:ext cx="2124007" cy="810528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  <a:ea typeface="나눔고딕" panose="020D0604000000000000"/>
              </a:rPr>
              <a:t>적자 최소화</a:t>
            </a: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0C9910EE-08F9-4C71-933F-BF843268F9C0}"/>
              </a:ext>
            </a:extLst>
          </p:cNvPr>
          <p:cNvSpPr/>
          <p:nvPr/>
        </p:nvSpPr>
        <p:spPr>
          <a:xfrm>
            <a:off x="3941457" y="5282768"/>
            <a:ext cx="2124007" cy="810528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  <a:ea typeface="나눔고딕" panose="020D0604000000000000"/>
              </a:rPr>
              <a:t>수소자동차 </a:t>
            </a:r>
            <a:endParaRPr lang="en-US" altLang="ko-KR" sz="1600" b="1" dirty="0">
              <a:solidFill>
                <a:schemeClr val="tx1"/>
              </a:solidFill>
              <a:ea typeface="나눔고딕" panose="020D0604000000000000"/>
            </a:endParaRPr>
          </a:p>
          <a:p>
            <a:pPr algn="ctr"/>
            <a:r>
              <a:rPr lang="ko-KR" altLang="en-US" sz="1600" b="1" dirty="0">
                <a:solidFill>
                  <a:schemeClr val="tx1"/>
                </a:solidFill>
                <a:ea typeface="나눔고딕" panose="020D0604000000000000"/>
              </a:rPr>
              <a:t>구매 촉진</a:t>
            </a:r>
          </a:p>
        </p:txBody>
      </p:sp>
      <p:sp>
        <p:nvSpPr>
          <p:cNvPr id="38" name="제목 1">
            <a:extLst>
              <a:ext uri="{FF2B5EF4-FFF2-40B4-BE49-F238E27FC236}">
                <a16:creationId xmlns:a16="http://schemas.microsoft.com/office/drawing/2014/main" id="{94D91746-3B6F-40A3-A00E-BCD91F356CB2}"/>
              </a:ext>
            </a:extLst>
          </p:cNvPr>
          <p:cNvSpPr txBox="1">
            <a:spLocks/>
          </p:cNvSpPr>
          <p:nvPr/>
        </p:nvSpPr>
        <p:spPr>
          <a:xfrm>
            <a:off x="3969124" y="2823331"/>
            <a:ext cx="2068674" cy="386707"/>
          </a:xfrm>
          <a:prstGeom prst="rect">
            <a:avLst/>
          </a:prstGeom>
        </p:spPr>
        <p:txBody>
          <a:bodyPr lIns="122169" tIns="61085" rIns="122169" bIns="61085"/>
          <a:lstStyle>
            <a:lvl1pPr algn="l" defTabSz="992829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700" b="1" kern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pPr algn="ctr"/>
            <a:r>
              <a:rPr lang="ko-KR" altLang="en-US" sz="1600" dirty="0"/>
              <a:t>수소 관련 업체</a:t>
            </a:r>
          </a:p>
        </p:txBody>
      </p:sp>
      <p:sp>
        <p:nvSpPr>
          <p:cNvPr id="40" name="제목 1">
            <a:extLst>
              <a:ext uri="{FF2B5EF4-FFF2-40B4-BE49-F238E27FC236}">
                <a16:creationId xmlns:a16="http://schemas.microsoft.com/office/drawing/2014/main" id="{AE319608-4579-4055-9181-514EDC8489C1}"/>
              </a:ext>
            </a:extLst>
          </p:cNvPr>
          <p:cNvSpPr txBox="1">
            <a:spLocks/>
          </p:cNvSpPr>
          <p:nvPr/>
        </p:nvSpPr>
        <p:spPr>
          <a:xfrm>
            <a:off x="3840425" y="4388000"/>
            <a:ext cx="2072086" cy="386707"/>
          </a:xfrm>
          <a:prstGeom prst="rect">
            <a:avLst/>
          </a:prstGeom>
        </p:spPr>
        <p:txBody>
          <a:bodyPr lIns="122169" tIns="61085" rIns="122169" bIns="61085"/>
          <a:lstStyle>
            <a:lvl1pPr algn="l" defTabSz="992829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700" b="1" kern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pPr algn="ctr"/>
            <a:endParaRPr lang="ko-KR" altLang="en-US" sz="1600" dirty="0"/>
          </a:p>
        </p:txBody>
      </p:sp>
      <p:sp>
        <p:nvSpPr>
          <p:cNvPr id="42" name="제목 1">
            <a:extLst>
              <a:ext uri="{FF2B5EF4-FFF2-40B4-BE49-F238E27FC236}">
                <a16:creationId xmlns:a16="http://schemas.microsoft.com/office/drawing/2014/main" id="{4F7B3628-CF08-4B82-AAF1-D3EF1215100F}"/>
              </a:ext>
            </a:extLst>
          </p:cNvPr>
          <p:cNvSpPr txBox="1">
            <a:spLocks/>
          </p:cNvSpPr>
          <p:nvPr/>
        </p:nvSpPr>
        <p:spPr>
          <a:xfrm>
            <a:off x="3956587" y="4328718"/>
            <a:ext cx="2072086" cy="386707"/>
          </a:xfrm>
          <a:prstGeom prst="rect">
            <a:avLst/>
          </a:prstGeom>
        </p:spPr>
        <p:txBody>
          <a:bodyPr lIns="122169" tIns="61085" rIns="122169" bIns="61085"/>
          <a:lstStyle>
            <a:lvl1pPr algn="l" defTabSz="992829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700" b="1" kern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pPr algn="ctr"/>
            <a:br>
              <a:rPr lang="en-US" altLang="ko-KR" sz="1600" dirty="0"/>
            </a:br>
            <a:endParaRPr lang="ko-KR" altLang="en-US" sz="1600" dirty="0"/>
          </a:p>
        </p:txBody>
      </p:sp>
      <p:sp>
        <p:nvSpPr>
          <p:cNvPr id="68" name="사각형: 둥근 모서리 67">
            <a:extLst>
              <a:ext uri="{FF2B5EF4-FFF2-40B4-BE49-F238E27FC236}">
                <a16:creationId xmlns:a16="http://schemas.microsoft.com/office/drawing/2014/main" id="{C6E7DC89-43BD-478A-A803-5BE72448EAEC}"/>
              </a:ext>
            </a:extLst>
          </p:cNvPr>
          <p:cNvSpPr/>
          <p:nvPr/>
        </p:nvSpPr>
        <p:spPr>
          <a:xfrm>
            <a:off x="3941457" y="4309264"/>
            <a:ext cx="2124007" cy="810528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  <a:ea typeface="나눔고딕" panose="020D0604000000000000"/>
              </a:rPr>
              <a:t>수익 창출</a:t>
            </a:r>
          </a:p>
        </p:txBody>
      </p:sp>
      <p:sp>
        <p:nvSpPr>
          <p:cNvPr id="74" name="제목 1">
            <a:extLst>
              <a:ext uri="{FF2B5EF4-FFF2-40B4-BE49-F238E27FC236}">
                <a16:creationId xmlns:a16="http://schemas.microsoft.com/office/drawing/2014/main" id="{91101FD1-21D4-48D2-B1F8-8879551BB7E4}"/>
              </a:ext>
            </a:extLst>
          </p:cNvPr>
          <p:cNvSpPr txBox="1">
            <a:spLocks/>
          </p:cNvSpPr>
          <p:nvPr/>
        </p:nvSpPr>
        <p:spPr>
          <a:xfrm>
            <a:off x="127714" y="188640"/>
            <a:ext cx="8092545" cy="379938"/>
          </a:xfrm>
          <a:prstGeom prst="rect">
            <a:avLst/>
          </a:prstGeom>
        </p:spPr>
        <p:txBody>
          <a:bodyPr lIns="122169" tIns="61085" rIns="122169" bIns="61085"/>
          <a:lstStyle>
            <a:lvl1pPr algn="l" defTabSz="992829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700" b="1" kern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en-US" altLang="ko-KR" dirty="0"/>
              <a:t>1. </a:t>
            </a:r>
            <a:r>
              <a:rPr lang="ko-KR" altLang="en-US" dirty="0"/>
              <a:t>기대 효과</a:t>
            </a:r>
          </a:p>
        </p:txBody>
      </p:sp>
    </p:spTree>
    <p:extLst>
      <p:ext uri="{BB962C8B-B14F-4D97-AF65-F5344CB8AC3E}">
        <p14:creationId xmlns:p14="http://schemas.microsoft.com/office/powerpoint/2010/main" val="813023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AE1F3D-6256-4021-91C8-0C94052FD3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714" y="188640"/>
            <a:ext cx="8092545" cy="379938"/>
          </a:xfrm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활용 방안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C9EA355-DD45-4C8B-9524-D0C60CB6095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BDD5CB-DE1F-4C63-9985-27669B031B76}" type="slidenum">
              <a:rPr lang="en-US" altLang="ko-KR" smtClean="0"/>
              <a:pPr/>
              <a:t>25</a:t>
            </a:fld>
            <a:endParaRPr lang="en-US" altLang="ko-KR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9A30C508-6D72-4E43-A094-C2FDE7EE8023}"/>
              </a:ext>
            </a:extLst>
          </p:cNvPr>
          <p:cNvGrpSpPr/>
          <p:nvPr/>
        </p:nvGrpSpPr>
        <p:grpSpPr>
          <a:xfrm>
            <a:off x="1214229" y="2300117"/>
            <a:ext cx="7065889" cy="4018788"/>
            <a:chOff x="272480" y="1196752"/>
            <a:chExt cx="8905320" cy="5136534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A39EF197-D692-4E53-8AD1-54CAEA7F7B8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2885"/>
            <a:stretch/>
          </p:blipFill>
          <p:spPr>
            <a:xfrm>
              <a:off x="488504" y="1196752"/>
              <a:ext cx="8689296" cy="5136534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140820B3-5149-4BC3-B928-CCC5669C06A3}"/>
                </a:ext>
              </a:extLst>
            </p:cNvPr>
            <p:cNvSpPr/>
            <p:nvPr/>
          </p:nvSpPr>
          <p:spPr>
            <a:xfrm>
              <a:off x="272480" y="1196752"/>
              <a:ext cx="5112568" cy="7920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0D4ACDD4-7994-4A7C-B150-318F32D7D31D}"/>
              </a:ext>
            </a:extLst>
          </p:cNvPr>
          <p:cNvSpPr/>
          <p:nvPr/>
        </p:nvSpPr>
        <p:spPr>
          <a:xfrm>
            <a:off x="1928664" y="1052736"/>
            <a:ext cx="6264696" cy="936104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이등변 삼각형 8">
            <a:extLst>
              <a:ext uri="{FF2B5EF4-FFF2-40B4-BE49-F238E27FC236}">
                <a16:creationId xmlns:a16="http://schemas.microsoft.com/office/drawing/2014/main" id="{DBE5028E-0D67-48AE-8B8E-4A995503E862}"/>
              </a:ext>
            </a:extLst>
          </p:cNvPr>
          <p:cNvSpPr/>
          <p:nvPr/>
        </p:nvSpPr>
        <p:spPr>
          <a:xfrm rot="10800000">
            <a:off x="1811547" y="2161781"/>
            <a:ext cx="6408712" cy="386708"/>
          </a:xfrm>
          <a:prstGeom prst="triangle">
            <a:avLst>
              <a:gd name="adj" fmla="val 48630"/>
            </a:avLst>
          </a:prstGeom>
          <a:solidFill>
            <a:schemeClr val="accent4">
              <a:lumMod val="75000"/>
              <a:alpha val="30196"/>
            </a:schemeClr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168">
            <a:extLst>
              <a:ext uri="{FF2B5EF4-FFF2-40B4-BE49-F238E27FC236}">
                <a16:creationId xmlns:a16="http://schemas.microsoft.com/office/drawing/2014/main" id="{4C949914-6B52-4DA6-A5CA-7778DACB8C04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144688" y="1295749"/>
            <a:ext cx="583264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 extrusionH="6350"/>
          </a:bodyPr>
          <a:lstStyle/>
          <a:p>
            <a:pPr marL="92069" indent="-92069" algn="ctr" defTabSz="839694" fontAlgn="auto" latinLnBrk="0">
              <a:spcBef>
                <a:spcPts val="275"/>
              </a:spcBef>
              <a:spcAft>
                <a:spcPts val="0"/>
              </a:spcAft>
              <a:defRPr/>
            </a:pPr>
            <a:r>
              <a:rPr kumimoji="0" lang="ko-KR" altLang="en-US" sz="2400" b="1" kern="0" dirty="0">
                <a:latin typeface="나눔고딕" pitchFamily="50" charset="-127"/>
                <a:ea typeface="나눔고딕" pitchFamily="50" charset="-127"/>
              </a:rPr>
              <a:t>타 지역 입지 선정 시 적용 가능</a:t>
            </a:r>
          </a:p>
        </p:txBody>
      </p:sp>
    </p:spTree>
    <p:extLst>
      <p:ext uri="{BB962C8B-B14F-4D97-AF65-F5344CB8AC3E}">
        <p14:creationId xmlns:p14="http://schemas.microsoft.com/office/powerpoint/2010/main" val="2470933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FE35C8C-6EB6-4043-8ED6-B6C8D5B3455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BDD5CB-DE1F-4C63-9985-27669B031B76}" type="slidenum">
              <a:rPr lang="en-US" altLang="ko-KR" smtClean="0"/>
              <a:pPr/>
              <a:t>26</a:t>
            </a:fld>
            <a:endParaRPr lang="en-US" altLang="ko-KR" dirty="0"/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3CFDA4CC-651C-4CCA-89F3-CAF3D2951643}"/>
              </a:ext>
            </a:extLst>
          </p:cNvPr>
          <p:cNvSpPr/>
          <p:nvPr/>
        </p:nvSpPr>
        <p:spPr>
          <a:xfrm rot="20061660">
            <a:off x="4290014" y="3010374"/>
            <a:ext cx="1325970" cy="504056"/>
          </a:xfrm>
          <a:prstGeom prst="rightArrow">
            <a:avLst/>
          </a:prstGeom>
          <a:solidFill>
            <a:schemeClr val="bg1"/>
          </a:solidFill>
          <a:ln w="25400" cap="flat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CECE9565-AB93-4D30-861B-E478358EAB3A}"/>
              </a:ext>
            </a:extLst>
          </p:cNvPr>
          <p:cNvSpPr/>
          <p:nvPr/>
        </p:nvSpPr>
        <p:spPr>
          <a:xfrm rot="1257172">
            <a:off x="4300760" y="4457846"/>
            <a:ext cx="1304477" cy="546141"/>
          </a:xfrm>
          <a:prstGeom prst="rightArrow">
            <a:avLst/>
          </a:prstGeom>
          <a:noFill/>
          <a:ln w="254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335F511-D762-4219-BB95-368E9B735563}"/>
              </a:ext>
            </a:extLst>
          </p:cNvPr>
          <p:cNvSpPr txBox="1"/>
          <p:nvPr/>
        </p:nvSpPr>
        <p:spPr>
          <a:xfrm>
            <a:off x="385258" y="1368721"/>
            <a:ext cx="36004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분석에 대한 고찰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02BE867-4AE3-4DCE-9EE6-F41810C1E722}"/>
              </a:ext>
            </a:extLst>
          </p:cNvPr>
          <p:cNvSpPr/>
          <p:nvPr/>
        </p:nvSpPr>
        <p:spPr>
          <a:xfrm>
            <a:off x="848544" y="3684924"/>
            <a:ext cx="2990031" cy="810528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solidFill>
                  <a:schemeClr val="tx1"/>
                </a:solidFill>
                <a:ea typeface="나눔고딕" panose="020D0604000000000000"/>
              </a:rPr>
              <a:t>적은 데이터 양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197B709B-E10F-471D-B6D7-12F92E995AFC}"/>
              </a:ext>
            </a:extLst>
          </p:cNvPr>
          <p:cNvSpPr/>
          <p:nvPr/>
        </p:nvSpPr>
        <p:spPr>
          <a:xfrm>
            <a:off x="6061631" y="2343051"/>
            <a:ext cx="2990031" cy="810528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solidFill>
                  <a:schemeClr val="tx1"/>
                </a:solidFill>
                <a:ea typeface="나눔고딕" panose="020D0604000000000000"/>
              </a:rPr>
              <a:t>머신 러닝을 위한 모델 구축의 한계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C07404A4-0963-48C8-84F4-67EFE1A23FD5}"/>
              </a:ext>
            </a:extLst>
          </p:cNvPr>
          <p:cNvSpPr/>
          <p:nvPr/>
        </p:nvSpPr>
        <p:spPr>
          <a:xfrm>
            <a:off x="6013278" y="4419157"/>
            <a:ext cx="3038384" cy="1198024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solidFill>
                  <a:schemeClr val="tx1"/>
                </a:solidFill>
                <a:ea typeface="나눔고딕" panose="020D0604000000000000"/>
              </a:rPr>
              <a:t>자료가 부족한 초기 입지 선정 </a:t>
            </a:r>
            <a:r>
              <a:rPr lang="en-US" altLang="ko-KR" sz="2400" b="1" dirty="0">
                <a:solidFill>
                  <a:schemeClr val="tx1"/>
                </a:solidFill>
                <a:ea typeface="나눔고딕" panose="020D0604000000000000"/>
              </a:rPr>
              <a:t>Case</a:t>
            </a:r>
            <a:r>
              <a:rPr lang="ko-KR" altLang="en-US" sz="2400" b="1" dirty="0">
                <a:solidFill>
                  <a:schemeClr val="tx1"/>
                </a:solidFill>
                <a:ea typeface="나눔고딕" panose="020D0604000000000000"/>
              </a:rPr>
              <a:t>에</a:t>
            </a:r>
            <a:endParaRPr lang="en-US" altLang="ko-KR" sz="2400" b="1" dirty="0">
              <a:solidFill>
                <a:schemeClr val="tx1"/>
              </a:solidFill>
              <a:ea typeface="나눔고딕" panose="020D0604000000000000"/>
            </a:endParaRPr>
          </a:p>
          <a:p>
            <a:pPr algn="ctr"/>
            <a:r>
              <a:rPr lang="ko-KR" altLang="en-US" sz="2400" b="1" dirty="0">
                <a:solidFill>
                  <a:schemeClr val="tx1"/>
                </a:solidFill>
                <a:ea typeface="나눔고딕" panose="020D0604000000000000"/>
              </a:rPr>
              <a:t>활용가능</a:t>
            </a:r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5CF32C13-84B4-48B1-83F2-AE20A13820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714" y="188640"/>
            <a:ext cx="8092545" cy="379938"/>
          </a:xfrm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고찰</a:t>
            </a:r>
          </a:p>
        </p:txBody>
      </p:sp>
    </p:spTree>
    <p:extLst>
      <p:ext uri="{BB962C8B-B14F-4D97-AF65-F5344CB8AC3E}">
        <p14:creationId xmlns:p14="http://schemas.microsoft.com/office/powerpoint/2010/main" val="35274423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8F1CBE3D-E09B-403F-8D6C-607231F69EAD}"/>
              </a:ext>
            </a:extLst>
          </p:cNvPr>
          <p:cNvGrpSpPr/>
          <p:nvPr/>
        </p:nvGrpSpPr>
        <p:grpSpPr>
          <a:xfrm>
            <a:off x="-591616" y="-27384"/>
            <a:ext cx="10945216" cy="7344816"/>
            <a:chOff x="-1" y="818686"/>
            <a:chExt cx="9906000" cy="6039316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EB02DA2C-4E64-4BFA-A37F-F638A5997A6E}"/>
                </a:ext>
              </a:extLst>
            </p:cNvPr>
            <p:cNvSpPr/>
            <p:nvPr/>
          </p:nvSpPr>
          <p:spPr>
            <a:xfrm>
              <a:off x="6020651" y="4869160"/>
              <a:ext cx="2814040" cy="101566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altLang="ko-KR" sz="60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 Bold" pitchFamily="50" charset="-127"/>
                  <a:ea typeface="나눔고딕 Bold" pitchFamily="50" charset="-127"/>
                </a:rPr>
                <a:t>DANKE</a:t>
              </a:r>
              <a:endParaRPr lang="en-US" altLang="ko-KR" sz="8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 Bold" pitchFamily="50" charset="-127"/>
                <a:ea typeface="나눔고딕 Bold" pitchFamily="50" charset="-127"/>
              </a:endParaRPr>
            </a:p>
          </p:txBody>
        </p:sp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221416C5-E08B-4323-BD66-F18FB10CEB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36712"/>
              <a:ext cx="9905999" cy="6021290"/>
            </a:xfrm>
            <a:prstGeom prst="rect">
              <a:avLst/>
            </a:prstGeom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F1E0962-43CE-4F5E-8513-97279BEEF936}"/>
                </a:ext>
              </a:extLst>
            </p:cNvPr>
            <p:cNvSpPr/>
            <p:nvPr/>
          </p:nvSpPr>
          <p:spPr>
            <a:xfrm>
              <a:off x="-1" y="818686"/>
              <a:ext cx="9906000" cy="6021288"/>
            </a:xfrm>
            <a:prstGeom prst="rect">
              <a:avLst/>
            </a:prstGeom>
            <a:solidFill>
              <a:srgbClr val="F2F2F2">
                <a:alpha val="54902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4007357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DD5CB-DE1F-4C63-9985-27669B031B76}" type="slidenum">
              <a:rPr lang="en-US" altLang="ko-KR" smtClean="0">
                <a:solidFill>
                  <a:prstClr val="black"/>
                </a:solidFill>
              </a:rPr>
              <a:pPr/>
              <a:t>3</a:t>
            </a:fld>
            <a:endParaRPr lang="en-US" altLang="ko-KR" dirty="0">
              <a:solidFill>
                <a:prstClr val="black"/>
              </a:solidFill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defTabSz="1280160">
              <a:lnSpc>
                <a:spcPct val="150000"/>
              </a:lnSpc>
            </a:pPr>
            <a:r>
              <a:rPr lang="ko-KR" altLang="en-US" sz="2500" dirty="0"/>
              <a:t>주제 소개</a:t>
            </a:r>
          </a:p>
          <a:p>
            <a:pPr marL="0" defTabSz="1280160">
              <a:lnSpc>
                <a:spcPct val="150000"/>
              </a:lnSpc>
            </a:pPr>
            <a:r>
              <a:rPr lang="ko-KR" altLang="en-US" sz="2500" dirty="0"/>
              <a:t>선정 배경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sz="2400" dirty="0"/>
              <a:t>Ⅰ.  </a:t>
            </a:r>
            <a:r>
              <a:rPr lang="ko-KR" altLang="en-US" dirty="0"/>
              <a:t>연구</a:t>
            </a:r>
            <a:r>
              <a:rPr lang="ko-KR" altLang="en-US" sz="2400" dirty="0"/>
              <a:t>배경</a:t>
            </a:r>
          </a:p>
        </p:txBody>
      </p:sp>
    </p:spTree>
    <p:extLst>
      <p:ext uri="{BB962C8B-B14F-4D97-AF65-F5344CB8AC3E}">
        <p14:creationId xmlns:p14="http://schemas.microsoft.com/office/powerpoint/2010/main" val="12519236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FE35C8C-6EB6-4043-8ED6-B6C8D5B3455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BDD5CB-DE1F-4C63-9985-27669B031B76}" type="slidenum">
              <a:rPr lang="en-US" altLang="ko-KR" smtClean="0"/>
              <a:pPr/>
              <a:t>4</a:t>
            </a:fld>
            <a:endParaRPr lang="en-US" altLang="ko-KR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CB10DD78-4AB5-4220-B278-B8A52DEFB7C5}"/>
              </a:ext>
            </a:extLst>
          </p:cNvPr>
          <p:cNvGrpSpPr/>
          <p:nvPr/>
        </p:nvGrpSpPr>
        <p:grpSpPr>
          <a:xfrm>
            <a:off x="2072680" y="1040832"/>
            <a:ext cx="5760640" cy="5340496"/>
            <a:chOff x="2072680" y="980728"/>
            <a:chExt cx="5760640" cy="5340496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CED7B086-EF1A-4BFD-B6A6-DF9F1FB5BF44}"/>
                </a:ext>
              </a:extLst>
            </p:cNvPr>
            <p:cNvSpPr/>
            <p:nvPr/>
          </p:nvSpPr>
          <p:spPr>
            <a:xfrm>
              <a:off x="2072680" y="980728"/>
              <a:ext cx="5688632" cy="5340496"/>
            </a:xfrm>
            <a:prstGeom prst="rect">
              <a:avLst/>
            </a:prstGeom>
            <a:solidFill>
              <a:srgbClr val="6E94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050" name="Picture 2" descr="ì êµ­ ì§ë ì´ë¯¸ì§ì ëí ì´ë¯¸ì§ ê²ìê²°ê³¼">
              <a:extLst>
                <a:ext uri="{FF2B5EF4-FFF2-40B4-BE49-F238E27FC236}">
                  <a16:creationId xmlns:a16="http://schemas.microsoft.com/office/drawing/2014/main" id="{954DFC83-35E3-4ECF-8BCD-39778173E2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04135" y="2905780"/>
              <a:ext cx="3097729" cy="34154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8F8C9A16-3C72-4081-8AF9-3B027FD73424}"/>
                </a:ext>
              </a:extLst>
            </p:cNvPr>
            <p:cNvGrpSpPr/>
            <p:nvPr/>
          </p:nvGrpSpPr>
          <p:grpSpPr>
            <a:xfrm>
              <a:off x="2072680" y="1196752"/>
              <a:ext cx="5760640" cy="3967689"/>
              <a:chOff x="2072680" y="1196752"/>
              <a:chExt cx="5760640" cy="3967689"/>
            </a:xfrm>
          </p:grpSpPr>
          <p:sp>
            <p:nvSpPr>
              <p:cNvPr id="7" name="직사각형 168">
                <a:extLst>
                  <a:ext uri="{FF2B5EF4-FFF2-40B4-BE49-F238E27FC236}">
                    <a16:creationId xmlns:a16="http://schemas.microsoft.com/office/drawing/2014/main" id="{0148D15B-3A43-494F-A07A-2960D4F4113D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"/>
                </p:custDataLst>
              </p:nvPr>
            </p:nvSpPr>
            <p:spPr bwMode="auto">
              <a:xfrm>
                <a:off x="2072680" y="1196752"/>
                <a:ext cx="5760640" cy="176971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extrusionH="6350"/>
              </a:bodyPr>
              <a:lstStyle/>
              <a:p>
                <a:pPr marL="92069" indent="-92069" algn="ctr" defTabSz="839694" fontAlgn="auto" latinLnBrk="0">
                  <a:spcBef>
                    <a:spcPts val="275"/>
                  </a:spcBef>
                  <a:spcAft>
                    <a:spcPts val="0"/>
                  </a:spcAft>
                  <a:defRPr/>
                </a:pPr>
                <a:r>
                  <a:rPr lang="ko-KR" altLang="en-US" sz="4000" b="1" kern="0" dirty="0">
                    <a:solidFill>
                      <a:schemeClr val="bg1"/>
                    </a:solidFill>
                    <a:latin typeface="나눔고딕" pitchFamily="50" charset="-127"/>
                    <a:ea typeface="나눔고딕" pitchFamily="50" charset="-127"/>
                  </a:rPr>
                  <a:t>최적의 수소 충전소 </a:t>
                </a:r>
                <a:endParaRPr lang="en-US" altLang="ko-KR" sz="4000" b="1" kern="0" dirty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endParaRPr>
              </a:p>
              <a:p>
                <a:pPr marL="92069" indent="-92069" algn="ctr" defTabSz="839694" fontAlgn="auto" latinLnBrk="0">
                  <a:spcBef>
                    <a:spcPts val="275"/>
                  </a:spcBef>
                  <a:spcAft>
                    <a:spcPts val="0"/>
                  </a:spcAft>
                  <a:defRPr/>
                </a:pPr>
                <a:r>
                  <a:rPr lang="ko-KR" altLang="en-US" sz="4000" b="1" kern="0" dirty="0">
                    <a:solidFill>
                      <a:schemeClr val="bg1"/>
                    </a:solidFill>
                    <a:latin typeface="나눔고딕" pitchFamily="50" charset="-127"/>
                    <a:ea typeface="나눔고딕" pitchFamily="50" charset="-127"/>
                  </a:rPr>
                  <a:t>위치 선정 </a:t>
                </a:r>
                <a:endParaRPr lang="en-US" altLang="ko-KR" sz="4000" b="1" kern="0" dirty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endParaRPr>
              </a:p>
              <a:p>
                <a:pPr marL="92069" indent="-92069" algn="ctr" defTabSz="839694" fontAlgn="auto" latinLnBrk="0">
                  <a:spcBef>
                    <a:spcPts val="275"/>
                  </a:spcBef>
                  <a:spcAft>
                    <a:spcPts val="0"/>
                  </a:spcAft>
                  <a:defRPr/>
                </a:pPr>
                <a:endParaRPr kumimoji="0" lang="ko-KR" altLang="en-US" sz="2400" b="1" kern="0" dirty="0">
                  <a:solidFill>
                    <a:schemeClr val="accent5"/>
                  </a:solidFill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C990745E-0F14-4D4A-B3C1-BF5CC5F72947}"/>
                  </a:ext>
                </a:extLst>
              </p:cNvPr>
              <p:cNvSpPr/>
              <p:nvPr/>
            </p:nvSpPr>
            <p:spPr>
              <a:xfrm rot="155221">
                <a:off x="4546283" y="3302393"/>
                <a:ext cx="813431" cy="186204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ko-KR" sz="11500" b="1" dirty="0">
                    <a:solidFill>
                      <a:schemeClr val="accent1">
                        <a:lumMod val="50000"/>
                      </a:schemeClr>
                    </a:solidFill>
                  </a:rPr>
                  <a:t>?</a:t>
                </a:r>
                <a:endParaRPr lang="ko-KR" altLang="en-US" sz="11500" b="1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</p:grpSp>
      </p:grpSp>
      <p:sp>
        <p:nvSpPr>
          <p:cNvPr id="16" name="제목 1">
            <a:extLst>
              <a:ext uri="{FF2B5EF4-FFF2-40B4-BE49-F238E27FC236}">
                <a16:creationId xmlns:a16="http://schemas.microsoft.com/office/drawing/2014/main" id="{A819A761-F323-4916-9BE6-8E895F3A4553}"/>
              </a:ext>
            </a:extLst>
          </p:cNvPr>
          <p:cNvSpPr txBox="1">
            <a:spLocks/>
          </p:cNvSpPr>
          <p:nvPr/>
        </p:nvSpPr>
        <p:spPr>
          <a:xfrm>
            <a:off x="127714" y="188640"/>
            <a:ext cx="8092545" cy="379938"/>
          </a:xfrm>
          <a:prstGeom prst="rect">
            <a:avLst/>
          </a:prstGeom>
        </p:spPr>
        <p:txBody>
          <a:bodyPr lIns="122169" tIns="61085" rIns="122169" bIns="61085"/>
          <a:lstStyle>
            <a:lvl1pPr algn="l" defTabSz="992829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700" b="1" kern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en-US" altLang="ko-KR" dirty="0"/>
              <a:t>1. </a:t>
            </a:r>
            <a:r>
              <a:rPr lang="ko-KR" altLang="en-US" dirty="0"/>
              <a:t>주제 소개</a:t>
            </a:r>
          </a:p>
        </p:txBody>
      </p:sp>
    </p:spTree>
    <p:extLst>
      <p:ext uri="{BB962C8B-B14F-4D97-AF65-F5344CB8AC3E}">
        <p14:creationId xmlns:p14="http://schemas.microsoft.com/office/powerpoint/2010/main" val="14467753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FE35C8C-6EB6-4043-8ED6-B6C8D5B3455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BDD5CB-DE1F-4C63-9985-27669B031B76}" type="slidenum">
              <a:rPr lang="en-US" altLang="ko-KR" smtClean="0"/>
              <a:pPr/>
              <a:t>5</a:t>
            </a:fld>
            <a:endParaRPr lang="en-US" altLang="ko-KR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0C1E71D-D734-4F09-9DF2-5CCD9388A0B2}"/>
              </a:ext>
            </a:extLst>
          </p:cNvPr>
          <p:cNvSpPr/>
          <p:nvPr/>
        </p:nvSpPr>
        <p:spPr>
          <a:xfrm>
            <a:off x="560512" y="7605464"/>
            <a:ext cx="4824536" cy="33123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전기차</a:t>
            </a:r>
            <a:endParaRPr lang="en-US" altLang="ko-KR" dirty="0"/>
          </a:p>
          <a:p>
            <a:pPr algn="ctr"/>
            <a:r>
              <a:rPr lang="ko-KR" altLang="en-US" dirty="0"/>
              <a:t>장단점비교</a:t>
            </a:r>
            <a:r>
              <a:rPr lang="en-US" altLang="ko-KR" dirty="0"/>
              <a:t> =&gt; </a:t>
            </a:r>
            <a:r>
              <a:rPr lang="ko-KR" altLang="en-US" dirty="0"/>
              <a:t>전기차 사용자가 잠재적 </a:t>
            </a:r>
            <a:r>
              <a:rPr lang="ko-KR" altLang="en-US" dirty="0" err="1"/>
              <a:t>수소차</a:t>
            </a:r>
            <a:r>
              <a:rPr lang="ko-KR" altLang="en-US" dirty="0"/>
              <a:t> 이용자라고 단정</a:t>
            </a:r>
            <a:r>
              <a:rPr lang="en-US" altLang="ko-KR" dirty="0"/>
              <a:t>(</a:t>
            </a:r>
            <a:r>
              <a:rPr lang="ko-KR" altLang="en-US" dirty="0"/>
              <a:t>근거자료 추후 수집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10" name="그림 9" descr="지도, 텍스트이(가) 표시된 사진&#10;&#10;자동 생성된 설명">
            <a:extLst>
              <a:ext uri="{FF2B5EF4-FFF2-40B4-BE49-F238E27FC236}">
                <a16:creationId xmlns:a16="http://schemas.microsoft.com/office/drawing/2014/main" id="{1FB635BF-0CF2-41A9-BA8E-7FA61CB3384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29" r="12783" b="-178"/>
          <a:stretch/>
        </p:blipFill>
        <p:spPr>
          <a:xfrm>
            <a:off x="4960677" y="2276872"/>
            <a:ext cx="4312803" cy="4248472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80A5CB1-8DA6-4C6D-AE10-06CCBDDEDD65}"/>
              </a:ext>
            </a:extLst>
          </p:cNvPr>
          <p:cNvSpPr/>
          <p:nvPr/>
        </p:nvSpPr>
        <p:spPr>
          <a:xfrm>
            <a:off x="535816" y="933619"/>
            <a:ext cx="215956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b="1" dirty="0"/>
              <a:t>수소 자동차 현황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45F0C8D-EA16-4412-A06C-52A2894159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544" y="2237957"/>
            <a:ext cx="3528392" cy="4115157"/>
          </a:xfrm>
          <a:prstGeom prst="rect">
            <a:avLst/>
          </a:prstGeom>
        </p:spPr>
      </p:pic>
      <p:sp>
        <p:nvSpPr>
          <p:cNvPr id="13" name="제목 1">
            <a:extLst>
              <a:ext uri="{FF2B5EF4-FFF2-40B4-BE49-F238E27FC236}">
                <a16:creationId xmlns:a16="http://schemas.microsoft.com/office/drawing/2014/main" id="{5DBF1B57-222E-484A-8A8B-3A456943D1AF}"/>
              </a:ext>
            </a:extLst>
          </p:cNvPr>
          <p:cNvSpPr txBox="1">
            <a:spLocks/>
          </p:cNvSpPr>
          <p:nvPr/>
        </p:nvSpPr>
        <p:spPr>
          <a:xfrm>
            <a:off x="127714" y="188640"/>
            <a:ext cx="8092545" cy="379938"/>
          </a:xfrm>
          <a:prstGeom prst="rect">
            <a:avLst/>
          </a:prstGeom>
        </p:spPr>
        <p:txBody>
          <a:bodyPr lIns="122169" tIns="61085" rIns="122169" bIns="61085"/>
          <a:lstStyle>
            <a:lvl1pPr algn="l" defTabSz="992829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700" b="1" kern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en-US" altLang="ko-KR" dirty="0"/>
              <a:t>2. </a:t>
            </a:r>
            <a:r>
              <a:rPr lang="ko-KR" altLang="en-US" dirty="0"/>
              <a:t>선정배경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50299154-542B-41CE-8EA0-C9CC2B5D178A}"/>
              </a:ext>
            </a:extLst>
          </p:cNvPr>
          <p:cNvGrpSpPr/>
          <p:nvPr/>
        </p:nvGrpSpPr>
        <p:grpSpPr>
          <a:xfrm>
            <a:off x="740531" y="1585620"/>
            <a:ext cx="3744417" cy="430046"/>
            <a:chOff x="740531" y="1585620"/>
            <a:chExt cx="3744417" cy="430046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B9DAD1EE-DC9E-43F7-9279-F31171806E07}"/>
                </a:ext>
              </a:extLst>
            </p:cNvPr>
            <p:cNvSpPr/>
            <p:nvPr/>
          </p:nvSpPr>
          <p:spPr>
            <a:xfrm>
              <a:off x="740531" y="1585620"/>
              <a:ext cx="3744417" cy="430046"/>
            </a:xfrm>
            <a:prstGeom prst="rect">
              <a:avLst/>
            </a:prstGeom>
            <a:solidFill>
              <a:srgbClr val="6E94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128A9FDD-3DFA-41BB-A718-63DE13A6F468}"/>
                </a:ext>
              </a:extLst>
            </p:cNvPr>
            <p:cNvSpPr/>
            <p:nvPr/>
          </p:nvSpPr>
          <p:spPr>
            <a:xfrm>
              <a:off x="2006205" y="1600852"/>
              <a:ext cx="1218603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000" b="1" kern="0" dirty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증가 추이</a:t>
              </a: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9D059771-8987-4956-BDCC-030305A2263C}"/>
              </a:ext>
            </a:extLst>
          </p:cNvPr>
          <p:cNvGrpSpPr/>
          <p:nvPr/>
        </p:nvGrpSpPr>
        <p:grpSpPr>
          <a:xfrm>
            <a:off x="4964680" y="1585620"/>
            <a:ext cx="3744417" cy="430046"/>
            <a:chOff x="740531" y="1585620"/>
            <a:chExt cx="3744417" cy="430046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16FE1E1F-E775-4978-B46B-AA12D496EE21}"/>
                </a:ext>
              </a:extLst>
            </p:cNvPr>
            <p:cNvSpPr/>
            <p:nvPr/>
          </p:nvSpPr>
          <p:spPr>
            <a:xfrm>
              <a:off x="740531" y="1585620"/>
              <a:ext cx="3744417" cy="430046"/>
            </a:xfrm>
            <a:prstGeom prst="rect">
              <a:avLst/>
            </a:prstGeom>
            <a:solidFill>
              <a:srgbClr val="6E94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97933725-323A-4C6E-BEAD-D7662211B292}"/>
                </a:ext>
              </a:extLst>
            </p:cNvPr>
            <p:cNvSpPr/>
            <p:nvPr/>
          </p:nvSpPr>
          <p:spPr>
            <a:xfrm>
              <a:off x="1606694" y="1600852"/>
              <a:ext cx="2012089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000" b="1" kern="0" dirty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지역별 등록 현황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606811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FE35C8C-6EB6-4043-8ED6-B6C8D5B3455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BDD5CB-DE1F-4C63-9985-27669B031B76}" type="slidenum">
              <a:rPr lang="en-US" altLang="ko-KR" smtClean="0"/>
              <a:pPr/>
              <a:t>6</a:t>
            </a:fld>
            <a:endParaRPr lang="en-US" altLang="ko-KR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0C1E71D-D734-4F09-9DF2-5CCD9388A0B2}"/>
              </a:ext>
            </a:extLst>
          </p:cNvPr>
          <p:cNvSpPr/>
          <p:nvPr/>
        </p:nvSpPr>
        <p:spPr>
          <a:xfrm>
            <a:off x="1248150" y="7461448"/>
            <a:ext cx="4824536" cy="33123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전기차</a:t>
            </a:r>
            <a:endParaRPr lang="en-US" altLang="ko-KR" dirty="0"/>
          </a:p>
          <a:p>
            <a:pPr algn="ctr"/>
            <a:r>
              <a:rPr lang="ko-KR" altLang="en-US" dirty="0"/>
              <a:t>장단점비교</a:t>
            </a:r>
            <a:r>
              <a:rPr lang="en-US" altLang="ko-KR" dirty="0"/>
              <a:t> =&gt; </a:t>
            </a:r>
            <a:r>
              <a:rPr lang="ko-KR" altLang="en-US" dirty="0"/>
              <a:t>전기차 사용자가 잠재적 </a:t>
            </a:r>
            <a:r>
              <a:rPr lang="ko-KR" altLang="en-US" dirty="0" err="1"/>
              <a:t>수소차</a:t>
            </a:r>
            <a:r>
              <a:rPr lang="ko-KR" altLang="en-US" dirty="0"/>
              <a:t> 이용자라고 단정</a:t>
            </a:r>
            <a:r>
              <a:rPr lang="en-US" altLang="ko-KR" dirty="0"/>
              <a:t>(</a:t>
            </a:r>
            <a:r>
              <a:rPr lang="ko-KR" altLang="en-US" dirty="0"/>
              <a:t>근거자료 추후 수집</a:t>
            </a:r>
            <a:r>
              <a:rPr lang="en-US" altLang="ko-KR" dirty="0"/>
              <a:t>)</a:t>
            </a:r>
            <a:endParaRPr lang="ko-KR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D2F2753E-EB15-4145-832C-8DDBC7A24B84}"/>
              </a:ext>
            </a:extLst>
          </p:cNvPr>
          <p:cNvGrpSpPr/>
          <p:nvPr/>
        </p:nvGrpSpPr>
        <p:grpSpPr>
          <a:xfrm>
            <a:off x="2360712" y="-1179513"/>
            <a:ext cx="5741965" cy="7440553"/>
            <a:chOff x="-243129" y="449675"/>
            <a:chExt cx="5567400" cy="5222695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B062A48A-0829-4EAB-9A96-22B03B1E91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651" t="-50361" r="-2651" b="85617"/>
            <a:stretch/>
          </p:blipFill>
          <p:spPr>
            <a:xfrm>
              <a:off x="-109169" y="449675"/>
              <a:ext cx="5433440" cy="3168352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BC7C33A1-4D33-4DF1-A809-A0560FADC48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55222"/>
            <a:stretch/>
          </p:blipFill>
          <p:spPr>
            <a:xfrm>
              <a:off x="-243129" y="3481062"/>
              <a:ext cx="5433440" cy="2191308"/>
            </a:xfrm>
            <a:prstGeom prst="rect">
              <a:avLst/>
            </a:prstGeom>
          </p:spPr>
        </p:pic>
      </p:grpSp>
      <p:sp>
        <p:nvSpPr>
          <p:cNvPr id="8" name="직사각형 168">
            <a:extLst>
              <a:ext uri="{FF2B5EF4-FFF2-40B4-BE49-F238E27FC236}">
                <a16:creationId xmlns:a16="http://schemas.microsoft.com/office/drawing/2014/main" id="{D7F163F6-E84D-4B6A-8129-4E64191B8AB1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4539" y="1682654"/>
            <a:ext cx="99060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 extrusionH="6350"/>
          </a:bodyPr>
          <a:lstStyle/>
          <a:p>
            <a:pPr marL="92069" indent="-92069" algn="ctr" defTabSz="839694" fontAlgn="auto" latinLnBrk="0">
              <a:spcBef>
                <a:spcPts val="275"/>
              </a:spcBef>
              <a:spcAft>
                <a:spcPts val="0"/>
              </a:spcAft>
              <a:defRPr/>
            </a:pPr>
            <a:r>
              <a:rPr lang="ko-KR" altLang="en-US" sz="2400" b="1" kern="0" dirty="0">
                <a:solidFill>
                  <a:schemeClr val="accent5"/>
                </a:solidFill>
                <a:latin typeface="나눔고딕" pitchFamily="50" charset="-127"/>
                <a:ea typeface="나눔고딕" pitchFamily="50" charset="-127"/>
              </a:rPr>
              <a:t>정부</a:t>
            </a:r>
            <a:r>
              <a:rPr lang="en-US" altLang="ko-KR" sz="2400" b="1" kern="0" dirty="0">
                <a:solidFill>
                  <a:schemeClr val="accent5"/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2400" b="1" kern="0" dirty="0">
                <a:solidFill>
                  <a:schemeClr val="accent5"/>
                </a:solidFill>
                <a:latin typeface="나눔고딕" pitchFamily="50" charset="-127"/>
                <a:ea typeface="나눔고딕" pitchFamily="50" charset="-127"/>
              </a:rPr>
              <a:t>수소경제 활성화 로드맵 발표</a:t>
            </a:r>
            <a:endParaRPr kumimoji="0" lang="ko-KR" altLang="en-US" sz="2400" b="1" kern="0" dirty="0">
              <a:solidFill>
                <a:schemeClr val="accent5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648F2889-D801-4FC1-AFF7-BBB4868F4906}"/>
              </a:ext>
            </a:extLst>
          </p:cNvPr>
          <p:cNvSpPr txBox="1">
            <a:spLocks/>
          </p:cNvSpPr>
          <p:nvPr/>
        </p:nvSpPr>
        <p:spPr>
          <a:xfrm>
            <a:off x="127714" y="188640"/>
            <a:ext cx="8092545" cy="379938"/>
          </a:xfrm>
          <a:prstGeom prst="rect">
            <a:avLst/>
          </a:prstGeom>
        </p:spPr>
        <p:txBody>
          <a:bodyPr lIns="122169" tIns="61085" rIns="122169" bIns="61085"/>
          <a:lstStyle>
            <a:lvl1pPr algn="l" defTabSz="992829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700" b="1" kern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en-US" altLang="ko-KR" dirty="0"/>
              <a:t>2. </a:t>
            </a:r>
            <a:r>
              <a:rPr lang="ko-KR" altLang="en-US" dirty="0"/>
              <a:t>선정배경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3E27531-80C1-489D-AD22-4FF2090FFA6D}"/>
              </a:ext>
            </a:extLst>
          </p:cNvPr>
          <p:cNvSpPr/>
          <p:nvPr/>
        </p:nvSpPr>
        <p:spPr>
          <a:xfrm>
            <a:off x="535816" y="933619"/>
            <a:ext cx="190308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b="1"/>
              <a:t>정부 정책 방향</a:t>
            </a:r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2838843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FE35C8C-6EB6-4043-8ED6-B6C8D5B3455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BDD5CB-DE1F-4C63-9985-27669B031B76}" type="slidenum">
              <a:rPr lang="en-US" altLang="ko-KR" smtClean="0"/>
              <a:pPr/>
              <a:t>7</a:t>
            </a:fld>
            <a:endParaRPr lang="en-US" altLang="ko-KR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0C1E71D-D734-4F09-9DF2-5CCD9388A0B2}"/>
              </a:ext>
            </a:extLst>
          </p:cNvPr>
          <p:cNvSpPr/>
          <p:nvPr/>
        </p:nvSpPr>
        <p:spPr>
          <a:xfrm>
            <a:off x="1248150" y="7461448"/>
            <a:ext cx="4824536" cy="33123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전기차</a:t>
            </a:r>
            <a:endParaRPr lang="en-US" altLang="ko-KR" dirty="0"/>
          </a:p>
          <a:p>
            <a:pPr algn="ctr"/>
            <a:r>
              <a:rPr lang="ko-KR" altLang="en-US" dirty="0"/>
              <a:t>장단점비교</a:t>
            </a:r>
            <a:r>
              <a:rPr lang="en-US" altLang="ko-KR" dirty="0"/>
              <a:t> =&gt; </a:t>
            </a:r>
            <a:r>
              <a:rPr lang="ko-KR" altLang="en-US" dirty="0"/>
              <a:t>전기차 사용자가 잠재적 </a:t>
            </a:r>
            <a:r>
              <a:rPr lang="ko-KR" altLang="en-US" dirty="0" err="1"/>
              <a:t>수소차</a:t>
            </a:r>
            <a:r>
              <a:rPr lang="ko-KR" altLang="en-US" dirty="0"/>
              <a:t> 이용자라고 단정</a:t>
            </a:r>
            <a:r>
              <a:rPr lang="en-US" altLang="ko-KR" dirty="0"/>
              <a:t>(</a:t>
            </a:r>
            <a:r>
              <a:rPr lang="ko-KR" altLang="en-US" dirty="0"/>
              <a:t>근거자료 추후 수집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A9BE135-E171-4690-925F-1290235293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7643" y="1626409"/>
            <a:ext cx="7690713" cy="4691947"/>
          </a:xfrm>
          <a:prstGeom prst="rect">
            <a:avLst/>
          </a:prstGeom>
        </p:spPr>
      </p:pic>
      <p:sp>
        <p:nvSpPr>
          <p:cNvPr id="10" name="제목 1">
            <a:extLst>
              <a:ext uri="{FF2B5EF4-FFF2-40B4-BE49-F238E27FC236}">
                <a16:creationId xmlns:a16="http://schemas.microsoft.com/office/drawing/2014/main" id="{583487B9-FF71-4818-A7C0-3A03DAC91067}"/>
              </a:ext>
            </a:extLst>
          </p:cNvPr>
          <p:cNvSpPr txBox="1">
            <a:spLocks/>
          </p:cNvSpPr>
          <p:nvPr/>
        </p:nvSpPr>
        <p:spPr>
          <a:xfrm>
            <a:off x="127714" y="188640"/>
            <a:ext cx="8092545" cy="379938"/>
          </a:xfrm>
          <a:prstGeom prst="rect">
            <a:avLst/>
          </a:prstGeom>
        </p:spPr>
        <p:txBody>
          <a:bodyPr lIns="122169" tIns="61085" rIns="122169" bIns="61085"/>
          <a:lstStyle>
            <a:lvl1pPr algn="l" defTabSz="992829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700" b="1" kern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en-US" altLang="ko-KR" dirty="0"/>
              <a:t>2. </a:t>
            </a:r>
            <a:r>
              <a:rPr lang="ko-KR" altLang="en-US" dirty="0"/>
              <a:t>선정배경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134AB2-4916-4701-803C-FFCBA9D1EF04}"/>
              </a:ext>
            </a:extLst>
          </p:cNvPr>
          <p:cNvSpPr/>
          <p:nvPr/>
        </p:nvSpPr>
        <p:spPr>
          <a:xfrm>
            <a:off x="535816" y="933619"/>
            <a:ext cx="190308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b="1"/>
              <a:t>정부 정책 방향</a:t>
            </a:r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4863582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FE35C8C-6EB6-4043-8ED6-B6C8D5B3455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3873982" y="5408332"/>
            <a:ext cx="2228850" cy="268705"/>
          </a:xfrm>
        </p:spPr>
        <p:txBody>
          <a:bodyPr/>
          <a:lstStyle/>
          <a:p>
            <a:fld id="{15BDD5CB-DE1F-4C63-9985-27669B031B76}" type="slidenum">
              <a:rPr lang="en-US" altLang="ko-KR" smtClean="0"/>
              <a:pPr/>
              <a:t>8</a:t>
            </a:fld>
            <a:endParaRPr lang="en-US" altLang="ko-KR" dirty="0"/>
          </a:p>
        </p:txBody>
      </p:sp>
      <p:sp>
        <p:nvSpPr>
          <p:cNvPr id="8" name="직사각형 168">
            <a:extLst>
              <a:ext uri="{FF2B5EF4-FFF2-40B4-BE49-F238E27FC236}">
                <a16:creationId xmlns:a16="http://schemas.microsoft.com/office/drawing/2014/main" id="{D7F163F6-E84D-4B6A-8129-4E64191B8AB1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35407" y="1290945"/>
            <a:ext cx="99060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 extrusionH="6350"/>
          </a:bodyPr>
          <a:lstStyle/>
          <a:p>
            <a:pPr marL="92069" indent="-92069" algn="ctr" defTabSz="839694" fontAlgn="auto" latinLnBrk="0">
              <a:spcBef>
                <a:spcPts val="275"/>
              </a:spcBef>
              <a:spcAft>
                <a:spcPts val="0"/>
              </a:spcAft>
              <a:defRPr/>
            </a:pPr>
            <a:r>
              <a:rPr lang="ko-KR" altLang="en-US" sz="2400" b="1" kern="0" dirty="0">
                <a:solidFill>
                  <a:schemeClr val="accent5"/>
                </a:solidFill>
                <a:latin typeface="나눔고딕" pitchFamily="50" charset="-127"/>
                <a:ea typeface="나눔고딕" pitchFamily="50" charset="-127"/>
              </a:rPr>
              <a:t>정부</a:t>
            </a:r>
            <a:r>
              <a:rPr lang="en-US" altLang="ko-KR" sz="2400" b="1" kern="0" dirty="0">
                <a:solidFill>
                  <a:schemeClr val="accent5"/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2400" b="1" kern="0" dirty="0">
                <a:solidFill>
                  <a:schemeClr val="accent5"/>
                </a:solidFill>
                <a:latin typeface="나눔고딕" pitchFamily="50" charset="-127"/>
                <a:ea typeface="나눔고딕" pitchFamily="50" charset="-127"/>
              </a:rPr>
              <a:t>수소경제 활성화 로드맵 발표</a:t>
            </a:r>
            <a:endParaRPr kumimoji="0" lang="ko-KR" altLang="en-US" sz="2400" b="1" kern="0" dirty="0">
              <a:solidFill>
                <a:schemeClr val="accent5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0C1E71D-D734-4F09-9DF2-5CCD9388A0B2}"/>
              </a:ext>
            </a:extLst>
          </p:cNvPr>
          <p:cNvSpPr/>
          <p:nvPr/>
        </p:nvSpPr>
        <p:spPr>
          <a:xfrm>
            <a:off x="1248150" y="7461448"/>
            <a:ext cx="4824536" cy="33123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전기차</a:t>
            </a:r>
            <a:endParaRPr lang="en-US" altLang="ko-KR" dirty="0"/>
          </a:p>
          <a:p>
            <a:pPr algn="ctr"/>
            <a:r>
              <a:rPr lang="ko-KR" altLang="en-US" dirty="0"/>
              <a:t>장단점비교</a:t>
            </a:r>
            <a:r>
              <a:rPr lang="en-US" altLang="ko-KR" dirty="0"/>
              <a:t> =&gt; </a:t>
            </a:r>
            <a:r>
              <a:rPr lang="ko-KR" altLang="en-US" dirty="0"/>
              <a:t>전기차 사용자가 잠재적 </a:t>
            </a:r>
            <a:r>
              <a:rPr lang="ko-KR" altLang="en-US" dirty="0" err="1"/>
              <a:t>수소차</a:t>
            </a:r>
            <a:r>
              <a:rPr lang="ko-KR" altLang="en-US" dirty="0"/>
              <a:t> 이용자라고 단정</a:t>
            </a:r>
            <a:r>
              <a:rPr lang="en-US" altLang="ko-KR" dirty="0"/>
              <a:t>(</a:t>
            </a:r>
            <a:r>
              <a:rPr lang="ko-KR" altLang="en-US" dirty="0"/>
              <a:t>근거자료 추후 수집</a:t>
            </a:r>
            <a:r>
              <a:rPr lang="en-US" altLang="ko-KR" dirty="0"/>
              <a:t>)</a:t>
            </a:r>
            <a:endParaRPr lang="ko-KR" altLang="en-US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3850882B-EC8A-4AF5-9EE7-A0698EEC6843}"/>
              </a:ext>
            </a:extLst>
          </p:cNvPr>
          <p:cNvGrpSpPr/>
          <p:nvPr/>
        </p:nvGrpSpPr>
        <p:grpSpPr>
          <a:xfrm>
            <a:off x="1523223" y="2070943"/>
            <a:ext cx="6935688" cy="4697475"/>
            <a:chOff x="1485156" y="1749744"/>
            <a:chExt cx="6935688" cy="4697475"/>
          </a:xfrm>
          <a:solidFill>
            <a:srgbClr val="000000">
              <a:alpha val="29020"/>
            </a:srgbClr>
          </a:solidFill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AA0A113D-3A14-40D1-B085-667E5C2DC7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16696" y="1749744"/>
              <a:ext cx="5627488" cy="1647592"/>
            </a:xfrm>
            <a:prstGeom prst="rect">
              <a:avLst/>
            </a:prstGeom>
            <a:grpFill/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F9AA1DD1-2D8D-4C2E-A91A-D9F4933A79D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85156" y="3587769"/>
              <a:ext cx="6935688" cy="2859450"/>
            </a:xfrm>
            <a:prstGeom prst="rect">
              <a:avLst/>
            </a:prstGeom>
            <a:grpFill/>
          </p:spPr>
        </p:pic>
      </p:grp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1F8FDD56-E1BC-43B4-9157-63AA70BCA7D9}"/>
              </a:ext>
            </a:extLst>
          </p:cNvPr>
          <p:cNvCxnSpPr>
            <a:cxnSpLocks/>
          </p:cNvCxnSpPr>
          <p:nvPr/>
        </p:nvCxnSpPr>
        <p:spPr>
          <a:xfrm>
            <a:off x="3512840" y="6381328"/>
            <a:ext cx="2559846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제목 1">
            <a:extLst>
              <a:ext uri="{FF2B5EF4-FFF2-40B4-BE49-F238E27FC236}">
                <a16:creationId xmlns:a16="http://schemas.microsoft.com/office/drawing/2014/main" id="{A6996976-2CC6-49DD-AD4F-DF3297BA39D1}"/>
              </a:ext>
            </a:extLst>
          </p:cNvPr>
          <p:cNvSpPr txBox="1">
            <a:spLocks/>
          </p:cNvSpPr>
          <p:nvPr/>
        </p:nvSpPr>
        <p:spPr>
          <a:xfrm>
            <a:off x="127714" y="188640"/>
            <a:ext cx="8092545" cy="379938"/>
          </a:xfrm>
          <a:prstGeom prst="rect">
            <a:avLst/>
          </a:prstGeom>
        </p:spPr>
        <p:txBody>
          <a:bodyPr lIns="122169" tIns="61085" rIns="122169" bIns="61085"/>
          <a:lstStyle>
            <a:lvl1pPr algn="l" defTabSz="992829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700" b="1" kern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en-US" altLang="ko-KR" dirty="0"/>
              <a:t>2. </a:t>
            </a:r>
            <a:r>
              <a:rPr lang="ko-KR" altLang="en-US" dirty="0"/>
              <a:t>선정배경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1E006A4-85ED-4466-B4FA-228F42FD4C82}"/>
              </a:ext>
            </a:extLst>
          </p:cNvPr>
          <p:cNvSpPr/>
          <p:nvPr/>
        </p:nvSpPr>
        <p:spPr>
          <a:xfrm>
            <a:off x="535816" y="933619"/>
            <a:ext cx="190308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b="1" dirty="0"/>
              <a:t>정부 정책 방향</a:t>
            </a:r>
          </a:p>
        </p:txBody>
      </p:sp>
    </p:spTree>
    <p:extLst>
      <p:ext uri="{BB962C8B-B14F-4D97-AF65-F5344CB8AC3E}">
        <p14:creationId xmlns:p14="http://schemas.microsoft.com/office/powerpoint/2010/main" val="15886958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3173A99-9EC6-44A8-973F-BA1B8E757E2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BDD5CB-DE1F-4C63-9985-27669B031B76}" type="slidenum">
              <a:rPr lang="en-US" altLang="ko-KR" smtClean="0"/>
              <a:pPr/>
              <a:t>9</a:t>
            </a:fld>
            <a:endParaRPr lang="en-US" altLang="ko-KR" dirty="0"/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BCD411A8-F236-46C4-A0CC-019B3E1A1242}"/>
              </a:ext>
            </a:extLst>
          </p:cNvPr>
          <p:cNvGrpSpPr/>
          <p:nvPr/>
        </p:nvGrpSpPr>
        <p:grpSpPr>
          <a:xfrm>
            <a:off x="776536" y="1622534"/>
            <a:ext cx="8913450" cy="4791710"/>
            <a:chOff x="822201" y="1692694"/>
            <a:chExt cx="8913450" cy="4791710"/>
          </a:xfrm>
        </p:grpSpPr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20DE4F6F-8CD0-44F6-9883-50E9E3B721CE}"/>
                </a:ext>
              </a:extLst>
            </p:cNvPr>
            <p:cNvSpPr/>
            <p:nvPr/>
          </p:nvSpPr>
          <p:spPr>
            <a:xfrm>
              <a:off x="822201" y="4904664"/>
              <a:ext cx="8261587" cy="1169551"/>
            </a:xfrm>
            <a:prstGeom prst="roundRect">
              <a:avLst/>
            </a:prstGeom>
            <a:solidFill>
              <a:srgbClr val="4472C4">
                <a:alpha val="27059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1F335097-BA05-45DA-9992-B3118D9FAEB6}"/>
                </a:ext>
              </a:extLst>
            </p:cNvPr>
            <p:cNvSpPr/>
            <p:nvPr/>
          </p:nvSpPr>
          <p:spPr>
            <a:xfrm>
              <a:off x="822202" y="3304875"/>
              <a:ext cx="8261587" cy="1000789"/>
            </a:xfrm>
            <a:prstGeom prst="roundRect">
              <a:avLst/>
            </a:prstGeom>
            <a:solidFill>
              <a:srgbClr val="4472C4">
                <a:alpha val="27059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AD7645B7-2F89-434E-A66F-02B15730BB2A}"/>
                </a:ext>
              </a:extLst>
            </p:cNvPr>
            <p:cNvSpPr/>
            <p:nvPr/>
          </p:nvSpPr>
          <p:spPr>
            <a:xfrm>
              <a:off x="822203" y="1692694"/>
              <a:ext cx="8261587" cy="988335"/>
            </a:xfrm>
            <a:prstGeom prst="roundRect">
              <a:avLst/>
            </a:prstGeom>
            <a:solidFill>
              <a:srgbClr val="4472C4">
                <a:alpha val="2784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7CC0506-4918-47EE-8A1B-45F1F48C3594}"/>
                </a:ext>
              </a:extLst>
            </p:cNvPr>
            <p:cNvSpPr txBox="1"/>
            <p:nvPr/>
          </p:nvSpPr>
          <p:spPr>
            <a:xfrm>
              <a:off x="906727" y="1792466"/>
              <a:ext cx="8092545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“</a:t>
              </a:r>
              <a:r>
                <a:rPr lang="ko-KR" altLang="en-US" sz="14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서울에 사는 사람이 충전을 위해 적어도 왕복 </a:t>
              </a:r>
              <a:r>
                <a:rPr lang="en-US" altLang="ko-KR" sz="14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100km</a:t>
              </a:r>
              <a:r>
                <a:rPr lang="ko-KR" altLang="en-US" sz="14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가 넘는 안성휴게소나 여주휴게소를 이용하기는 현실적으로 쉽지 않다</a:t>
              </a:r>
              <a:r>
                <a:rPr lang="en-US" altLang="ko-KR" sz="14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 </a:t>
              </a:r>
              <a:r>
                <a:rPr lang="ko-KR" altLang="en-US" sz="14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전체 인구의 절반이 집중된 수도권에 수소충전소 인프라 보급이 너무 더디다는 지적이 나오는 이유다</a:t>
              </a:r>
              <a:r>
                <a:rPr lang="en-US" altLang="ko-KR" sz="14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.”</a:t>
              </a:r>
            </a:p>
            <a:p>
              <a:endPara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0B95CE1-09DF-4AC7-841D-EEEAEC7D7013}"/>
                </a:ext>
              </a:extLst>
            </p:cNvPr>
            <p:cNvSpPr txBox="1"/>
            <p:nvPr/>
          </p:nvSpPr>
          <p:spPr>
            <a:xfrm>
              <a:off x="906727" y="3429000"/>
              <a:ext cx="8092545" cy="95410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400" dirty="0"/>
                <a:t>“</a:t>
              </a:r>
              <a:r>
                <a:rPr lang="ko-KR" altLang="en-US" sz="1400" dirty="0"/>
                <a:t>지난해 </a:t>
              </a:r>
              <a:r>
                <a:rPr lang="ko-KR" altLang="en-US" sz="1400" dirty="0" err="1"/>
                <a:t>수소차</a:t>
              </a:r>
              <a:r>
                <a:rPr lang="ko-KR" altLang="en-US" sz="1400" dirty="0"/>
                <a:t> 보급률은 </a:t>
              </a:r>
              <a:r>
                <a:rPr lang="en-US" altLang="ko-KR" sz="1400" dirty="0"/>
                <a:t>575</a:t>
              </a:r>
              <a:r>
                <a:rPr lang="ko-KR" altLang="en-US" sz="1400" dirty="0"/>
                <a:t>대로 현재 수소충전소 한 곳당 약 </a:t>
              </a:r>
              <a:r>
                <a:rPr lang="en-US" altLang="ko-KR" sz="1400" dirty="0"/>
                <a:t>41</a:t>
              </a:r>
              <a:r>
                <a:rPr lang="ko-KR" altLang="en-US" sz="1400" dirty="0"/>
                <a:t>대를 소화해야 한다</a:t>
              </a:r>
              <a:r>
                <a:rPr lang="en-US" altLang="ko-KR" sz="1400" dirty="0"/>
                <a:t>. </a:t>
              </a:r>
              <a:r>
                <a:rPr lang="ko-KR" altLang="en-US" sz="1400" dirty="0"/>
                <a:t>수소차는 완전히 충전하는데 </a:t>
              </a:r>
              <a:r>
                <a:rPr lang="en-US" altLang="ko-KR" sz="1400" dirty="0"/>
                <a:t>5</a:t>
              </a:r>
              <a:r>
                <a:rPr lang="ko-KR" altLang="en-US" sz="1400" dirty="0"/>
                <a:t>분이면 충분하기 때문에 현재 보급률로 따지면 </a:t>
              </a:r>
              <a:r>
                <a:rPr lang="en-US" altLang="ko-KR" sz="1400" dirty="0"/>
                <a:t>14</a:t>
              </a:r>
              <a:r>
                <a:rPr lang="ko-KR" altLang="en-US" sz="1400" dirty="0"/>
                <a:t>곳도 충분하다</a:t>
              </a:r>
              <a:r>
                <a:rPr lang="en-US" altLang="ko-KR" sz="1400" dirty="0"/>
                <a:t>. </a:t>
              </a:r>
              <a:r>
                <a:rPr lang="ko-KR" altLang="en-US" sz="1400" dirty="0"/>
                <a:t>하지만 충전소가 설치된 지역 이외에 산다면 연료를 채우기 위해 </a:t>
              </a:r>
              <a:r>
                <a:rPr lang="en-US" altLang="ko-KR" sz="1400" dirty="0"/>
                <a:t>1</a:t>
              </a:r>
              <a:r>
                <a:rPr lang="ko-KR" altLang="en-US" sz="1400" dirty="0"/>
                <a:t>시간 이상 달려야 하는 경우가 생길 수 있다</a:t>
              </a:r>
              <a:r>
                <a:rPr lang="en-US" altLang="ko-KR" sz="1400" dirty="0"/>
                <a:t>.”</a:t>
              </a:r>
            </a:p>
            <a:p>
              <a:endParaRPr lang="en-US" altLang="ko-KR" sz="1400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F3295A0-9BC4-4499-8CBD-21735CE5599C}"/>
                </a:ext>
              </a:extLst>
            </p:cNvPr>
            <p:cNvSpPr txBox="1"/>
            <p:nvPr/>
          </p:nvSpPr>
          <p:spPr>
            <a:xfrm>
              <a:off x="917902" y="5014427"/>
              <a:ext cx="7934704" cy="116955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400" dirty="0"/>
                <a:t>“</a:t>
              </a:r>
              <a:r>
                <a:rPr lang="ko-KR" altLang="en-US" sz="1400" dirty="0"/>
                <a:t>양재충전소를 제외하면 서울에서 유일하게 </a:t>
              </a:r>
              <a:r>
                <a:rPr lang="ko-KR" altLang="en-US" sz="1400" dirty="0" err="1"/>
                <a:t>수소차충전</a:t>
              </a:r>
              <a:r>
                <a:rPr lang="ko-KR" altLang="en-US" sz="1400" dirty="0"/>
                <a:t> 수요를 담당하는 곳임에도 상암충전소의 활용도가 떨어지는 이유는 </a:t>
              </a:r>
              <a:r>
                <a:rPr lang="ko-KR" altLang="en-US" sz="1400" dirty="0" err="1"/>
                <a:t>뭘까</a:t>
              </a:r>
              <a:r>
                <a:rPr lang="en-US" altLang="ko-KR" sz="1400" dirty="0"/>
                <a:t>. </a:t>
              </a:r>
              <a:r>
                <a:rPr lang="ko-KR" altLang="en-US" sz="1400" dirty="0" err="1"/>
                <a:t>수소차</a:t>
              </a:r>
              <a:r>
                <a:rPr lang="ko-KR" altLang="en-US" sz="1400" dirty="0"/>
                <a:t> 운전자들은 ‘낮은 </a:t>
              </a:r>
              <a:r>
                <a:rPr lang="ko-KR" altLang="en-US" sz="1400" dirty="0" err="1"/>
                <a:t>접근성’과</a:t>
              </a:r>
              <a:r>
                <a:rPr lang="ko-KR" altLang="en-US" sz="1400" dirty="0"/>
                <a:t> ‘노후화된 </a:t>
              </a:r>
              <a:r>
                <a:rPr lang="ko-KR" altLang="en-US" sz="1400" dirty="0" err="1"/>
                <a:t>시설’을</a:t>
              </a:r>
              <a:r>
                <a:rPr lang="ko-KR" altLang="en-US" sz="1400" dirty="0"/>
                <a:t> 원인으로 꼽았다</a:t>
              </a:r>
              <a:r>
                <a:rPr lang="en-US" altLang="ko-KR" sz="1400" dirty="0"/>
                <a:t>. </a:t>
              </a:r>
              <a:r>
                <a:rPr lang="ko-KR" altLang="en-US" sz="1400" dirty="0" err="1"/>
                <a:t>수소차</a:t>
              </a:r>
              <a:r>
                <a:rPr lang="ko-KR" altLang="en-US" sz="1400" dirty="0"/>
                <a:t> 운전자 </a:t>
              </a:r>
              <a:r>
                <a:rPr lang="en-US" altLang="ko-KR" sz="1400" dirty="0"/>
                <a:t>A</a:t>
              </a:r>
              <a:r>
                <a:rPr lang="ko-KR" altLang="en-US" sz="1400" dirty="0"/>
                <a:t>씨는 “상암충전소는 주변이 허허벌판이다</a:t>
              </a:r>
              <a:r>
                <a:rPr lang="en-US" altLang="ko-KR" sz="1400" dirty="0"/>
                <a:t>. </a:t>
              </a:r>
              <a:r>
                <a:rPr lang="ko-KR" altLang="en-US" sz="1400" dirty="0"/>
                <a:t>충전하려면 </a:t>
              </a:r>
              <a:r>
                <a:rPr lang="ko-KR" altLang="en-US" sz="1400" dirty="0" err="1"/>
                <a:t>난지한강공원</a:t>
              </a:r>
              <a:r>
                <a:rPr lang="ko-KR" altLang="en-US" sz="1400" dirty="0"/>
                <a:t> 쪽으로 한참 들어가야 하는 게 번거로워 잘 이용하지 </a:t>
              </a:r>
              <a:r>
                <a:rPr lang="ko-KR" altLang="en-US" sz="1400" dirty="0" err="1"/>
                <a:t>않는다”고</a:t>
              </a:r>
              <a:r>
                <a:rPr lang="ko-KR" altLang="en-US" sz="1400" dirty="0"/>
                <a:t> 했다</a:t>
              </a:r>
              <a:r>
                <a:rPr lang="en-US" altLang="ko-KR" sz="1400" dirty="0"/>
                <a:t>.”</a:t>
              </a:r>
            </a:p>
            <a:p>
              <a:endParaRPr lang="en-US" altLang="ko-KR" sz="1400" dirty="0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A3910535-EBA3-464A-9135-11C76B7EC7A7}"/>
                </a:ext>
              </a:extLst>
            </p:cNvPr>
            <p:cNvSpPr/>
            <p:nvPr/>
          </p:nvSpPr>
          <p:spPr>
            <a:xfrm>
              <a:off x="2288704" y="2715718"/>
              <a:ext cx="7301036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2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</a:rPr>
                <a:t>&lt;"</a:t>
              </a:r>
              <a:r>
                <a:rPr lang="ko-KR" altLang="en-US" sz="12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</a:rPr>
                <a:t>현대차</a:t>
              </a:r>
              <a:r>
                <a:rPr lang="en-US" altLang="ko-KR" sz="12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</a:rPr>
                <a:t>, </a:t>
              </a:r>
              <a:r>
                <a:rPr lang="ko-KR" altLang="en-US" sz="1200" i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</a:rPr>
                <a:t>수소차</a:t>
              </a:r>
              <a:r>
                <a:rPr lang="ko-KR" altLang="en-US" sz="12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</a:rPr>
                <a:t> </a:t>
              </a:r>
              <a:r>
                <a:rPr lang="en-US" altLang="ko-KR" sz="12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</a:rPr>
                <a:t>'</a:t>
              </a:r>
              <a:r>
                <a:rPr lang="ko-KR" altLang="en-US" sz="1200" i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</a:rPr>
                <a:t>넥쏘</a:t>
              </a:r>
              <a:r>
                <a:rPr lang="en-US" altLang="ko-KR" sz="12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</a:rPr>
                <a:t>' </a:t>
              </a:r>
              <a:r>
                <a:rPr lang="ko-KR" altLang="en-US" sz="12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</a:rPr>
                <a:t>판매속도 못 따라잡는 </a:t>
              </a:r>
              <a:r>
                <a:rPr lang="ko-KR" altLang="en-US" sz="1200" i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</a:rPr>
                <a:t>충전인프라에</a:t>
              </a:r>
              <a:r>
                <a:rPr lang="ko-KR" altLang="en-US" sz="12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</a:rPr>
                <a:t> 머리 아파</a:t>
              </a:r>
              <a:r>
                <a:rPr lang="en-US" altLang="ko-KR" sz="12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</a:rPr>
                <a:t>",</a:t>
              </a:r>
              <a:r>
                <a:rPr lang="ko-KR" altLang="en-US" sz="12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</a:rPr>
                <a:t>비즈니스포스트</a:t>
              </a:r>
              <a:r>
                <a:rPr lang="en-US" altLang="ko-KR" sz="12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</a:rPr>
                <a:t>,19.07.16&gt;</a:t>
              </a:r>
              <a:endParaRPr lang="ko-KR" altLang="en-US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0076788-D7CB-43B2-938C-8B777F95DD09}"/>
                </a:ext>
              </a:extLst>
            </p:cNvPr>
            <p:cNvSpPr/>
            <p:nvPr/>
          </p:nvSpPr>
          <p:spPr>
            <a:xfrm>
              <a:off x="3296816" y="4364213"/>
              <a:ext cx="6438835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2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</a:rPr>
                <a:t>&lt;"</a:t>
              </a:r>
              <a:r>
                <a:rPr lang="ko-KR" altLang="en-US" sz="1200" i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</a:rPr>
                <a:t>수소차</a:t>
              </a:r>
              <a:r>
                <a:rPr lang="ko-KR" altLang="en-US" sz="12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</a:rPr>
                <a:t> </a:t>
              </a:r>
              <a:r>
                <a:rPr lang="en-US" altLang="ko-KR" sz="12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</a:rPr>
                <a:t>500</a:t>
              </a:r>
              <a:r>
                <a:rPr lang="ko-KR" altLang="en-US" sz="12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</a:rPr>
                <a:t>대 달리는데 충전소는 </a:t>
              </a:r>
              <a:r>
                <a:rPr lang="en-US" altLang="ko-KR" sz="12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</a:rPr>
                <a:t>14</a:t>
              </a:r>
              <a:r>
                <a:rPr lang="ko-KR" altLang="en-US" sz="12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</a:rPr>
                <a:t>곳</a:t>
              </a:r>
              <a:r>
                <a:rPr lang="en-US" altLang="ko-KR" sz="12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</a:rPr>
                <a:t>…</a:t>
              </a:r>
              <a:r>
                <a:rPr lang="ko-KR" altLang="en-US" sz="12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</a:rPr>
                <a:t>갈 길 먼 친환경차</a:t>
              </a:r>
              <a:r>
                <a:rPr lang="en-US" altLang="ko-KR" sz="12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</a:rPr>
                <a:t>",</a:t>
              </a:r>
              <a:r>
                <a:rPr lang="ko-KR" altLang="en-US" sz="12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</a:rPr>
                <a:t>뉴스토마토</a:t>
              </a:r>
              <a:r>
                <a:rPr lang="en-US" altLang="ko-KR" sz="12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</a:rPr>
                <a:t>,19.04.30&gt;</a:t>
              </a:r>
              <a:endParaRPr lang="ko-KR" altLang="en-US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F2BC7D8F-AEB1-4E35-A28D-B4BC1E36B859}"/>
                </a:ext>
              </a:extLst>
            </p:cNvPr>
            <p:cNvSpPr/>
            <p:nvPr/>
          </p:nvSpPr>
          <p:spPr>
            <a:xfrm>
              <a:off x="4016896" y="6207405"/>
              <a:ext cx="5320923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2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</a:rPr>
                <a:t>&lt;[</a:t>
              </a:r>
              <a:r>
                <a:rPr lang="ko-KR" altLang="en-US" sz="12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</a:rPr>
                <a:t>르포</a:t>
              </a:r>
              <a:r>
                <a:rPr lang="en-US" altLang="ko-KR" sz="12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</a:rPr>
                <a:t>] 67</a:t>
              </a:r>
              <a:r>
                <a:rPr lang="ko-KR" altLang="en-US" sz="12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</a:rPr>
                <a:t>억 ‘펑펑’ </a:t>
              </a:r>
              <a:r>
                <a:rPr lang="ko-KR" altLang="en-US" sz="1200" i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</a:rPr>
                <a:t>쏟아부은</a:t>
              </a:r>
              <a:r>
                <a:rPr lang="ko-KR" altLang="en-US" sz="12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</a:rPr>
                <a:t> 상암 수소충전소</a:t>
              </a:r>
              <a:r>
                <a:rPr lang="en-US" altLang="ko-KR" sz="12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</a:rPr>
                <a:t>···</a:t>
              </a:r>
              <a:r>
                <a:rPr lang="ko-KR" altLang="en-US" sz="12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</a:rPr>
                <a:t>방문객은 ‘텅텅’</a:t>
              </a:r>
              <a:r>
                <a:rPr lang="en-US" altLang="ko-KR" sz="12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</a:rPr>
                <a:t>,19.02.15&gt;</a:t>
              </a:r>
            </a:p>
          </p:txBody>
        </p:sp>
      </p:grpSp>
      <p:sp>
        <p:nvSpPr>
          <p:cNvPr id="25" name="제목 1">
            <a:extLst>
              <a:ext uri="{FF2B5EF4-FFF2-40B4-BE49-F238E27FC236}">
                <a16:creationId xmlns:a16="http://schemas.microsoft.com/office/drawing/2014/main" id="{0015468D-1256-4B90-B6E8-267662EDBE15}"/>
              </a:ext>
            </a:extLst>
          </p:cNvPr>
          <p:cNvSpPr txBox="1">
            <a:spLocks/>
          </p:cNvSpPr>
          <p:nvPr/>
        </p:nvSpPr>
        <p:spPr>
          <a:xfrm>
            <a:off x="127714" y="188640"/>
            <a:ext cx="8092545" cy="379938"/>
          </a:xfrm>
          <a:prstGeom prst="rect">
            <a:avLst/>
          </a:prstGeom>
        </p:spPr>
        <p:txBody>
          <a:bodyPr lIns="122169" tIns="61085" rIns="122169" bIns="61085"/>
          <a:lstStyle>
            <a:lvl1pPr algn="l" defTabSz="992829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700" b="1" kern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en-US" altLang="ko-KR" dirty="0"/>
              <a:t>2. </a:t>
            </a:r>
            <a:r>
              <a:rPr lang="ko-KR" altLang="en-US" dirty="0"/>
              <a:t>선정배경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356EA48-E43F-4AF3-9FCE-05624C13AD73}"/>
              </a:ext>
            </a:extLst>
          </p:cNvPr>
          <p:cNvSpPr/>
          <p:nvPr/>
        </p:nvSpPr>
        <p:spPr>
          <a:xfrm>
            <a:off x="535816" y="933619"/>
            <a:ext cx="190308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b="1"/>
              <a:t>입지 선정 논리</a:t>
            </a:r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71206131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MDt7H_kfCUCoGdsWf2jH6Q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MDt7H_kfCUCoGdsWf2jH6Q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MDt7H_kfCUCoGdsWf2jH6Q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MDt7H_kfCUCoGdsWf2jH6Q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MDt7H_kfCUCoGdsWf2jH6Q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MDt7H_kfCUCoGdsWf2jH6Q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MDt7H_kfCUCoGdsWf2jH6Q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MDt7H_kfCUCoGdsWf2jH6Q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MDt7H_kfCUCoGdsWf2jH6Q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MDt7H_kfCUCoGdsWf2jH6Q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MDt7H_kfCUCoGdsWf2jH6Q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MDt7H_kfCUCoGdsWf2jH6Q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MDt7H_kfCUCoGdsWf2jH6Q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MDt7H_kfCUCoGdsWf2jH6Q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MDt7H_kfCUCoGdsWf2jH6Q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MDt7H_kfCUCoGdsWf2jH6Q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MDt7H_kfCUCoGdsWf2jH6Q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MDt7H_kfCUCoGdsWf2jH6Q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MDt7H_kfCUCoGdsWf2jH6Q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MDt7H_kfCUCoGdsWf2jH6Q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MDt7H_kfCUCoGdsWf2jH6Q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MDt7H_kfCUCoGdsWf2jH6Q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MDt7H_kfCUCoGdsWf2jH6Q"/>
</p:tagLst>
</file>

<file path=ppt/theme/theme1.xml><?xml version="1.0" encoding="utf-8"?>
<a:theme xmlns:a="http://schemas.openxmlformats.org/drawingml/2006/main" name="5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4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3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1890</TotalTime>
  <Words>827</Words>
  <Application>Microsoft Office PowerPoint</Application>
  <PresentationFormat>A4 용지(210x297mm)</PresentationFormat>
  <Paragraphs>226</Paragraphs>
  <Slides>27</Slides>
  <Notes>9</Notes>
  <HiddenSlides>0</HiddenSlides>
  <MMClips>0</MMClips>
  <ScaleCrop>false</ScaleCrop>
  <HeadingPairs>
    <vt:vector size="8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6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9" baseType="lpstr">
      <vt:lpstr>KoPub돋움체 Bold</vt:lpstr>
      <vt:lpstr>나눔고딕</vt:lpstr>
      <vt:lpstr>나눔고딕 Bold</vt:lpstr>
      <vt:lpstr>맑은 고딕</vt:lpstr>
      <vt:lpstr>Arial</vt:lpstr>
      <vt:lpstr>5_디자인 사용자 지정</vt:lpstr>
      <vt:lpstr>1_디자인 사용자 지정</vt:lpstr>
      <vt:lpstr>2_디자인 사용자 지정</vt:lpstr>
      <vt:lpstr>4_디자인 사용자 지정</vt:lpstr>
      <vt:lpstr>3_디자인 사용자 지정</vt:lpstr>
      <vt:lpstr>디자인 사용자 지정</vt:lpstr>
      <vt:lpstr>Worksheet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2. 활용 방안</vt:lpstr>
      <vt:lpstr>3. 고찰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sung</dc:creator>
  <cp:lastModifiedBy>김 하나</cp:lastModifiedBy>
  <cp:revision>177</cp:revision>
  <dcterms:created xsi:type="dcterms:W3CDTF">2017-03-21T01:33:09Z</dcterms:created>
  <dcterms:modified xsi:type="dcterms:W3CDTF">2019-08-27T14:41:04Z</dcterms:modified>
</cp:coreProperties>
</file>